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12"/>
  </p:notesMasterIdLst>
  <p:sldIdLst>
    <p:sldId id="15406" r:id="rId4"/>
    <p:sldId id="15412" r:id="rId5"/>
    <p:sldId id="15413" r:id="rId6"/>
    <p:sldId id="15441" r:id="rId7"/>
    <p:sldId id="15414" r:id="rId8"/>
    <p:sldId id="15417" r:id="rId9"/>
    <p:sldId id="15415" r:id="rId10"/>
    <p:sldId id="15416" r:id="rId11"/>
    <p:sldId id="15425" r:id="rId13"/>
    <p:sldId id="15430" r:id="rId14"/>
    <p:sldId id="15472" r:id="rId15"/>
    <p:sldId id="15473" r:id="rId16"/>
    <p:sldId id="15426" r:id="rId17"/>
    <p:sldId id="262" r:id="rId18"/>
    <p:sldId id="15446" r:id="rId19"/>
    <p:sldId id="15419" r:id="rId20"/>
    <p:sldId id="15420" r:id="rId21"/>
    <p:sldId id="15448" r:id="rId22"/>
    <p:sldId id="15462" r:id="rId23"/>
    <p:sldId id="15463" r:id="rId24"/>
    <p:sldId id="15447" r:id="rId25"/>
    <p:sldId id="15359" r:id="rId26"/>
    <p:sldId id="15423" r:id="rId27"/>
    <p:sldId id="15427" r:id="rId28"/>
    <p:sldId id="15428" r:id="rId29"/>
    <p:sldId id="15475" r:id="rId30"/>
    <p:sldId id="15476" r:id="rId31"/>
    <p:sldId id="15429" r:id="rId32"/>
    <p:sldId id="15479" r:id="rId33"/>
    <p:sldId id="15480" r:id="rId34"/>
    <p:sldId id="1547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6D2E"/>
    <a:srgbClr val="EC773C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64"/>
    <p:restoredTop sz="82616"/>
  </p:normalViewPr>
  <p:slideViewPr>
    <p:cSldViewPr snapToGrid="0" snapToObjects="1">
      <p:cViewPr varScale="1">
        <p:scale>
          <a:sx n="85" d="100"/>
          <a:sy n="85" d="100"/>
        </p:scale>
        <p:origin x="1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23A09-4C2F-9347-8759-57A7A579D64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我的生命是有限的，而知识是无限的。</a:t>
            </a:r>
            <a:endParaRPr lang="en-US"/>
          </a:p>
          <a:p>
            <a:r>
              <a:rPr lang="en-US"/>
              <a:t>用有限的生命去追求无限的知识，真是累人啊！已经追逐知识的人，可真是疲倦呀。</a:t>
            </a:r>
            <a:endParaRPr lang="en-US"/>
          </a:p>
          <a:p>
            <a:r>
              <a:rPr lang="en-US"/>
              <a:t>做了世人所谓的善事却不去贪图名声，做了世人所谓的恶事却不至于面对刑戮的屈辱，沿着名誉与刑罚的缝隙间形成的道路走，遵循了这条人生的正道，那就可以保养身体，可以保全天性，可以修炼精神，可以享尽天年。</a:t>
            </a: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performing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r>
              <a:rPr lang="zh-CN" altLang="en-US" dirty="0"/>
              <a:t> </a:t>
            </a:r>
            <a:r>
              <a:rPr lang="en-US" altLang="zh-CN" dirty="0"/>
              <a:t>tasks?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yes.</a:t>
            </a:r>
            <a:r>
              <a:rPr lang="zh-CN" altLang="en-US" dirty="0"/>
              <a:t> </a:t>
            </a:r>
            <a:r>
              <a:rPr lang="en-US" altLang="zh-CN" dirty="0"/>
              <a:t>Plenty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90AF3-8E72-4C4C-9DF1-50EEEF85BD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raise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similarities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performing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r>
              <a:rPr lang="zh-CN" altLang="en-US" dirty="0"/>
              <a:t> </a:t>
            </a:r>
            <a:r>
              <a:rPr lang="en-US" altLang="zh-CN" dirty="0"/>
              <a:t>tasks?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yes.</a:t>
            </a:r>
            <a:r>
              <a:rPr lang="zh-CN" altLang="en-US" dirty="0"/>
              <a:t> </a:t>
            </a:r>
            <a:r>
              <a:rPr lang="en-US" altLang="zh-CN" dirty="0"/>
              <a:t>Plenty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90AF3-8E72-4C4C-9DF1-50EEEF85BD6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，多参线性规划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RBM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，受限玻尔兹曼机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0BB01-F339-444F-9E7D-0E3ABAED630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20BB01-F339-444F-9E7D-0E3ABAED630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84BA2E-835B-2942-B44E-BFD140A053CE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866C-F41D-A246-BAE9-A5B51865076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083E-6107-B343-8514-FA8DD44C2B5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E5DF-0876-AE42-9215-FAE7035767B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866C-F41D-A246-BAE9-A5B51865076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EBE-EEF1-A746-BF3D-D08C82B668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0F4-D28E-254E-9431-2E6A48A202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8410-CD52-6744-9AFE-38DEF3CA24F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826C-02EB-9149-892A-FF2CEAB8D20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B6D9-DEBE-184F-A1FB-889F794B17C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9208-2A09-8143-83D7-228572DFBF6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C20B-416C-C245-B84A-D561379613F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CAEBE-EEF1-A746-BF3D-D08C82B6680B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EFDE-C347-8B48-8BB1-6BD86CC48B4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6083E-6107-B343-8514-FA8DD44C2B5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E5DF-0876-AE42-9215-FAE7035767B9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BAE7-B906-4169-A9C8-495E91687D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F40F4-D28E-254E-9431-2E6A48A2029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C8410-CD52-6744-9AFE-38DEF3CA24F6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5826C-02EB-9149-892A-FF2CEAB8D201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B6D9-DEBE-184F-A1FB-889F794B17C8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9208-2A09-8143-83D7-228572DFBF67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7C20B-416C-C245-B84A-D561379613F3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EFDE-C347-8B48-8BB1-6BD86CC48B40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D0B6C-B71C-7E48-B894-0621FF26AD0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D0B6C-B71C-7E48-B894-0621FF26AD0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2.png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hyperlink" Target="mailto:liuqy@sustech.edu.cn" TargetMode="Externa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hyperlink" Target="https://stablediffusionweb.com/#demo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stablediffusionweb.com/#demo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1.svg"/><Relationship Id="rId6" Type="http://schemas.openxmlformats.org/officeDocument/2006/relationships/image" Target="../media/image1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.svg"/><Relationship Id="rId2" Type="http://schemas.openxmlformats.org/officeDocument/2006/relationships/image" Target="../media/image1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.svg"/><Relationship Id="rId4" Type="http://schemas.openxmlformats.org/officeDocument/2006/relationships/image" Target="../media/image1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8068" y="1043037"/>
            <a:ext cx="11130455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Helvetica" pitchFamily="2" charset="0"/>
              </a:rPr>
              <a:t>Machine Learning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altLang="zh-CN" sz="3600" dirty="0">
                <a:latin typeface="Helvetica" pitchFamily="2" charset="0"/>
              </a:rPr>
              <a:t>and</a:t>
            </a:r>
            <a:r>
              <a:rPr lang="zh-CN" altLang="en-US" sz="3600" dirty="0">
                <a:latin typeface="Helvetica" pitchFamily="2" charset="0"/>
              </a:rPr>
              <a:t> </a:t>
            </a:r>
            <a:r>
              <a:rPr lang="en-US" sz="3600" dirty="0">
                <a:latin typeface="Helvetica" pitchFamily="2" charset="0"/>
              </a:rPr>
              <a:t>Medical Engineering Applications</a:t>
            </a:r>
            <a:br>
              <a:rPr lang="en-US" altLang="zh-CN" sz="4400" dirty="0">
                <a:latin typeface="Helvetica" pitchFamily="2" charset="0"/>
              </a:rPr>
            </a:br>
            <a:r>
              <a:rPr lang="zh-CN" altLang="en-US" sz="4400" b="1" dirty="0">
                <a:latin typeface="Helvetica" pitchFamily="2" charset="0"/>
              </a:rPr>
              <a:t>机器学习与医学工程应用</a:t>
            </a:r>
            <a:endParaRPr lang="zh-CN" altLang="en-US" sz="4400" b="1" dirty="0">
              <a:latin typeface="Helvetic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1228" y="6348248"/>
            <a:ext cx="3383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BME215001,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Spring </a:t>
            </a:r>
            <a:r>
              <a:rPr lang="en-US" altLang="zh-CN" dirty="0">
                <a:latin typeface="Helvetica" pitchFamily="2" charset="0"/>
              </a:rPr>
              <a:t>term,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2023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7190" y="3469005"/>
            <a:ext cx="6680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Helvetica" pitchFamily="2" charset="0"/>
              </a:rPr>
              <a:t>Lecture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1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-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Introduction to the course</a:t>
            </a:r>
            <a:endParaRPr lang="en-US" altLang="zh-CN" sz="2800" dirty="0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12" name="Subtitle 2"/>
          <p:cNvSpPr txBox="1"/>
          <p:nvPr/>
        </p:nvSpPr>
        <p:spPr>
          <a:xfrm>
            <a:off x="1676528" y="446708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rgbClr val="0C7BBF"/>
                </a:solidFill>
                <a:latin typeface="Helvetica" pitchFamily="2" charset="0"/>
              </a:rPr>
              <a:t>Quanying</a:t>
            </a:r>
            <a:r>
              <a:rPr lang="zh-CN" altLang="en-US" b="1">
                <a:solidFill>
                  <a:srgbClr val="0C7BBF"/>
                </a:solidFill>
                <a:latin typeface="Helvetica" pitchFamily="2" charset="0"/>
              </a:rPr>
              <a:t> </a:t>
            </a:r>
            <a:r>
              <a:rPr lang="en-US" altLang="zh-CN" b="1">
                <a:solidFill>
                  <a:srgbClr val="0C7BBF"/>
                </a:solidFill>
                <a:latin typeface="Helvetica" pitchFamily="2" charset="0"/>
              </a:rPr>
              <a:t>Liu</a:t>
            </a:r>
            <a:r>
              <a:rPr lang="zh-CN" altLang="en-US" b="1">
                <a:solidFill>
                  <a:srgbClr val="0C7BBF"/>
                </a:solidFill>
                <a:latin typeface="Helvetica" pitchFamily="2" charset="0"/>
              </a:rPr>
              <a:t> （刘泉影）</a:t>
            </a:r>
            <a:endParaRPr lang="en-US" altLang="zh-CN" b="1">
              <a:solidFill>
                <a:srgbClr val="0C7BBF"/>
              </a:solidFill>
              <a:latin typeface="Helvetica" pitchFamily="2" charset="0"/>
            </a:endParaRPr>
          </a:p>
          <a:p>
            <a:r>
              <a:rPr lang="en-US" sz="2000">
                <a:latin typeface="Helvetica" pitchFamily="2" charset="0"/>
              </a:rPr>
              <a:t>SUSTech</a:t>
            </a:r>
            <a:r>
              <a:rPr lang="en-US" altLang="zh-CN" sz="2000">
                <a:latin typeface="Helvetica" pitchFamily="2" charset="0"/>
              </a:rPr>
              <a:t>,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BME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</a:rPr>
              <a:t>department</a:t>
            </a:r>
            <a:endParaRPr lang="en-US" altLang="zh-CN" sz="2000">
              <a:latin typeface="Helvetica" pitchFamily="2" charset="0"/>
            </a:endParaRPr>
          </a:p>
          <a:p>
            <a:endParaRPr lang="en-US" sz="2000">
              <a:latin typeface="Helvetica" pitchFamily="2" charset="0"/>
            </a:endParaRPr>
          </a:p>
          <a:p>
            <a:r>
              <a:rPr lang="en-US" altLang="zh-CN" sz="2000">
                <a:latin typeface="Helvetica" pitchFamily="2" charset="0"/>
              </a:rPr>
              <a:t>Email:</a:t>
            </a:r>
            <a:r>
              <a:rPr lang="zh-CN" altLang="en-US" sz="2000">
                <a:latin typeface="Helvetica" pitchFamily="2" charset="0"/>
              </a:rPr>
              <a:t> </a:t>
            </a:r>
            <a:r>
              <a:rPr lang="en-US" altLang="zh-CN" sz="2000">
                <a:latin typeface="Helvetica" pitchFamily="2" charset="0"/>
                <a:hlinkClick r:id="rId1"/>
              </a:rPr>
              <a:t>liuqy@sustech.edu.cn</a:t>
            </a:r>
            <a:endParaRPr lang="en-US" altLang="zh-CN" dirty="0">
              <a:latin typeface="Helvetica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06045" y="-417830"/>
            <a:ext cx="12085955" cy="1687830"/>
            <a:chOff x="167" y="-658"/>
            <a:chExt cx="19033" cy="2658"/>
          </a:xfrm>
        </p:grpSpPr>
        <p:pic>
          <p:nvPicPr>
            <p:cNvPr id="10" name="图形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44" y="-658"/>
              <a:ext cx="6056" cy="26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7" y="160"/>
              <a:ext cx="1535" cy="1559"/>
            </a:xfrm>
            <a:prstGeom prst="rect">
              <a:avLst/>
            </a:prstGeom>
          </p:spPr>
        </p:pic>
        <p:pic>
          <p:nvPicPr>
            <p:cNvPr id="13" name="Picture 9"/>
            <p:cNvPicPr>
              <a:picLocks noChangeAspect="1"/>
            </p:cNvPicPr>
            <p:nvPr/>
          </p:nvPicPr>
          <p:blipFill rotWithShape="1">
            <a:blip r:embed="rId5"/>
            <a:srcRect t="50056"/>
            <a:stretch>
              <a:fillRect/>
            </a:stretch>
          </p:blipFill>
          <p:spPr>
            <a:xfrm>
              <a:off x="1480" y="330"/>
              <a:ext cx="3780" cy="13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40042" y="225969"/>
            <a:ext cx="97354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Helvetica" pitchFamily="2" charset="0"/>
              </a:rPr>
              <a:t>Machine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l</a:t>
            </a:r>
            <a:r>
              <a:rPr lang="en-US" altLang="zh-CN" sz="4000" b="1" dirty="0">
                <a:latin typeface="Helvetica" pitchFamily="2" charset="0"/>
              </a:rPr>
              <a:t>earning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is everywhere.</a:t>
            </a:r>
            <a:endParaRPr lang="en-US" altLang="zh-CN" sz="4000" b="1" dirty="0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05750" y="5890895"/>
            <a:ext cx="405574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ChatGPT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4238" y="3049883"/>
            <a:ext cx="19705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AlphaGo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59" y="1463875"/>
            <a:ext cx="2933700" cy="15494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9167" y="5889559"/>
            <a:ext cx="339229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Autonomous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Vehicles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3471" y="5889559"/>
            <a:ext cx="285640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Image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processing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79" y="3989742"/>
            <a:ext cx="2462949" cy="18330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663" y="3864503"/>
            <a:ext cx="3155932" cy="195825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64355" y="3051175"/>
            <a:ext cx="3437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latin typeface="Helvetica Regular" charset="0"/>
                <a:cs typeface="Helvetica Regular" charset="0"/>
              </a:rPr>
              <a:t>da Vinci Surgical System</a:t>
            </a:r>
            <a:endParaRPr lang="en-US" sz="2000">
              <a:latin typeface="Helvetica Regular" charset="0"/>
              <a:cs typeface="Helvetica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55" y="1463675"/>
            <a:ext cx="4320540" cy="426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60" y="1463675"/>
            <a:ext cx="2313305" cy="156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76225" y="226060"/>
            <a:ext cx="11712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Helvetica" pitchFamily="2" charset="0"/>
              </a:rPr>
              <a:t>Large models: a way towards AGI</a:t>
            </a:r>
            <a:endParaRPr lang="en-US" altLang="zh-CN" sz="4000" b="1" dirty="0">
              <a:latin typeface="Helvetica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1419860"/>
            <a:ext cx="6159500" cy="5133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140" y="1304290"/>
            <a:ext cx="5201285" cy="53644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76225" y="226060"/>
            <a:ext cx="11712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Helvetica" pitchFamily="2" charset="0"/>
              </a:rPr>
              <a:t>Large models: a way towards AGI</a:t>
            </a:r>
            <a:endParaRPr lang="en-US" altLang="zh-CN" sz="4000" b="1" dirty="0">
              <a:latin typeface="Helvetica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" y="1713865"/>
            <a:ext cx="6581775" cy="4963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0" y="1331595"/>
            <a:ext cx="6953250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6305" y="882650"/>
            <a:ext cx="9963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800" b="1"/>
              <a:t>Q2</a:t>
            </a:r>
            <a:endParaRPr lang="en-US" sz="4800" b="1"/>
          </a:p>
        </p:txBody>
      </p:sp>
      <p:sp>
        <p:nvSpPr>
          <p:cNvPr id="5" name="TextBox 3"/>
          <p:cNvSpPr txBox="1"/>
          <p:nvPr/>
        </p:nvSpPr>
        <p:spPr>
          <a:xfrm>
            <a:off x="916305" y="2394585"/>
            <a:ext cx="10245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EB6D2E"/>
                </a:solidFill>
                <a:latin typeface="Helvetica" pitchFamily="2" charset="0"/>
              </a:rPr>
              <a:t>What is machine learning?</a:t>
            </a:r>
            <a:endParaRPr lang="en-US" sz="4000" b="1" dirty="0">
              <a:solidFill>
                <a:srgbClr val="EB6D2E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85982" y="1094874"/>
            <a:ext cx="4935723" cy="4740442"/>
          </a:xfrm>
          <a:prstGeom prst="ellipse">
            <a:avLst/>
          </a:prstGeom>
          <a:solidFill>
            <a:srgbClr val="CD76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48754" y="1835230"/>
            <a:ext cx="3744427" cy="3645689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13433" y="2650368"/>
            <a:ext cx="2744409" cy="2538894"/>
          </a:xfrm>
          <a:prstGeom prst="ellipse">
            <a:avLst/>
          </a:prstGeom>
          <a:solidFill>
            <a:srgbClr val="75A4F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22900" y="119380"/>
            <a:ext cx="6769735" cy="673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  <a:latin typeface="Helvetica" pitchFamily="2" charset="0"/>
              </a:rPr>
              <a:t>Artificial</a:t>
            </a:r>
            <a:r>
              <a:rPr lang="zh-CN" altLang="en-US" sz="4000" b="1" dirty="0">
                <a:solidFill>
                  <a:schemeClr val="accent2"/>
                </a:solidFill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chemeClr val="accent2"/>
                </a:solidFill>
                <a:latin typeface="Helvetica" pitchFamily="2" charset="0"/>
              </a:rPr>
              <a:t>Intelligence</a:t>
            </a:r>
            <a:endParaRPr lang="en-US" altLang="zh-CN" sz="4000" b="1" dirty="0">
              <a:solidFill>
                <a:schemeClr val="accent2"/>
              </a:solidFill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general way for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any non-human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intelligence</a:t>
            </a:r>
            <a:endParaRPr lang="en-US" altLang="zh-CN" sz="2400" dirty="0">
              <a:latin typeface="Helvetica" pitchFamily="2" charset="0"/>
            </a:endParaRPr>
          </a:p>
          <a:p>
            <a:endParaRPr lang="en-US" sz="4000" dirty="0">
              <a:latin typeface="Helvetica" pitchFamily="2" charset="0"/>
            </a:endParaRPr>
          </a:p>
          <a:p>
            <a:r>
              <a:rPr lang="en-US" altLang="zh-CN" sz="4000" b="1" dirty="0">
                <a:solidFill>
                  <a:schemeClr val="accent6"/>
                </a:solidFill>
                <a:latin typeface="Helvetica" pitchFamily="2" charset="0"/>
              </a:rPr>
              <a:t>Machine</a:t>
            </a:r>
            <a:r>
              <a:rPr lang="zh-CN" altLang="en-US" sz="4000" b="1" dirty="0">
                <a:solidFill>
                  <a:schemeClr val="accent6"/>
                </a:solidFill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chemeClr val="accent6"/>
                </a:solidFill>
                <a:latin typeface="Helvetica" pitchFamily="2" charset="0"/>
              </a:rPr>
              <a:t>Learning</a:t>
            </a:r>
            <a:endParaRPr lang="en-US" altLang="zh-CN" sz="4000" b="1" dirty="0">
              <a:solidFill>
                <a:schemeClr val="accent6"/>
              </a:solidFill>
              <a:latin typeface="Helvetica" pitchFamily="2" charset="0"/>
            </a:endParaRPr>
          </a:p>
          <a:p>
            <a:r>
              <a:rPr lang="en-US" altLang="zh-CN" sz="2400" dirty="0">
                <a:latin typeface="Helvetica" pitchFamily="2" charset="0"/>
              </a:rPr>
              <a:t>methods to let machines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learn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</a:rPr>
              <a:t>by themself</a:t>
            </a:r>
            <a:endParaRPr lang="en-US" sz="2400" dirty="0">
              <a:latin typeface="Helvetica" pitchFamily="2" charset="0"/>
            </a:endParaRPr>
          </a:p>
          <a:p>
            <a:endParaRPr lang="en-US" sz="4000" dirty="0">
              <a:latin typeface="Helvetica" pitchFamily="2" charset="0"/>
            </a:endParaRPr>
          </a:p>
          <a:p>
            <a:r>
              <a:rPr lang="en-US" altLang="zh-CN" sz="4000" b="1" dirty="0">
                <a:solidFill>
                  <a:srgbClr val="75A4F8"/>
                </a:solidFill>
                <a:latin typeface="Helvetica" pitchFamily="2" charset="0"/>
              </a:rPr>
              <a:t>Deep</a:t>
            </a:r>
            <a:r>
              <a:rPr lang="zh-CN" altLang="en-US" sz="4000" b="1" dirty="0">
                <a:solidFill>
                  <a:srgbClr val="75A4F8"/>
                </a:solidFill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rgbClr val="75A4F8"/>
                </a:solidFill>
                <a:latin typeface="Helvetica" pitchFamily="2" charset="0"/>
              </a:rPr>
              <a:t>Learning</a:t>
            </a:r>
            <a:endParaRPr lang="en-US" altLang="zh-CN" sz="4000" b="1" dirty="0">
              <a:solidFill>
                <a:srgbClr val="75A4F8"/>
              </a:solidFill>
              <a:latin typeface="Helvetica" pitchFamily="2" charset="0"/>
            </a:endParaRPr>
          </a:p>
          <a:p>
            <a:r>
              <a:rPr lang="en-US" altLang="zh-CN" sz="2400" dirty="0">
                <a:latin typeface="Helvetica" pitchFamily="2" charset="0"/>
              </a:rPr>
              <a:t>a particular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kind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of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machine</a:t>
            </a:r>
            <a:r>
              <a:rPr lang="zh-CN" altLang="en-US" sz="2400" dirty="0">
                <a:latin typeface="Helvetica" pitchFamily="2" charset="0"/>
              </a:rPr>
              <a:t> </a:t>
            </a:r>
            <a:r>
              <a:rPr lang="en-US" altLang="zh-CN" sz="2400" dirty="0">
                <a:latin typeface="Helvetica" pitchFamily="2" charset="0"/>
              </a:rPr>
              <a:t>learning using deep neural networks</a:t>
            </a:r>
            <a:endParaRPr lang="en-US" altLang="zh-CN" sz="2400" dirty="0">
              <a:latin typeface="Helvetica" pitchFamily="2" charset="0"/>
            </a:endParaRPr>
          </a:p>
          <a:p>
            <a:endParaRPr lang="en-US" sz="2400" dirty="0">
              <a:latin typeface="Helvetica" pitchFamily="2" charset="0"/>
            </a:endParaRPr>
          </a:p>
          <a:p>
            <a:pPr algn="l">
              <a:buClrTx/>
              <a:buSzTx/>
              <a:buFontTx/>
            </a:pPr>
            <a:r>
              <a:rPr lang="en-US" altLang="zh-CN" sz="4000" b="1" dirty="0">
                <a:solidFill>
                  <a:schemeClr val="accent4"/>
                </a:solidFill>
                <a:latin typeface="Helvetica" pitchFamily="2" charset="0"/>
                <a:sym typeface="+mn-ea"/>
              </a:rPr>
              <a:t>Large language model</a:t>
            </a:r>
            <a:endParaRPr lang="en-US" altLang="zh-CN" sz="4000" b="1" dirty="0">
              <a:solidFill>
                <a:schemeClr val="accent4"/>
              </a:solidFill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  <a:sym typeface="+mn-ea"/>
              </a:rPr>
              <a:t>a deep learning algorithm that can perform a variety of natural language processing tasks</a:t>
            </a:r>
            <a:endParaRPr lang="en-US" sz="2400" dirty="0">
              <a:latin typeface="Helvetica" pitchFamily="2" charset="0"/>
              <a:sym typeface="+mn-ea"/>
            </a:endParaRPr>
          </a:p>
          <a:p>
            <a:endParaRPr lang="en-US" sz="2400" dirty="0">
              <a:latin typeface="Helvetica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967480" y="3952240"/>
            <a:ext cx="726440" cy="77978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56108-7F90-334C-9843-2BEE1DF6A68F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100" y="225969"/>
            <a:ext cx="1084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itchFamily="2" charset="0"/>
              </a:rPr>
              <a:t>6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steps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to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be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an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" pitchFamily="2" charset="0"/>
              </a:rPr>
              <a:t>AI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expert</a:t>
            </a:r>
            <a:endParaRPr lang="en-US" altLang="zh-CN" sz="4000" b="1" dirty="0">
              <a:latin typeface="Helvetica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67543" y="994222"/>
            <a:ext cx="0" cy="5747666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6111" y="997690"/>
            <a:ext cx="8615045" cy="5646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Linear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algebra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Probability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Python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Machine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Learning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Convolutional Neural Networks for Visual Recognition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Graph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models/generative models/...</a:t>
            </a:r>
            <a:endParaRPr lang="en-US" altLang="zh-CN" sz="2800" dirty="0">
              <a:latin typeface="Helvetica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79662" y="1347184"/>
            <a:ext cx="375762" cy="417233"/>
          </a:xfrm>
          <a:prstGeom prst="ellipse">
            <a:avLst/>
          </a:prstGeom>
          <a:solidFill>
            <a:srgbClr val="CD7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1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79662" y="2268836"/>
            <a:ext cx="375762" cy="4172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2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79662" y="3190487"/>
            <a:ext cx="375762" cy="417233"/>
          </a:xfrm>
          <a:prstGeom prst="ellipse">
            <a:avLst/>
          </a:prstGeom>
          <a:solidFill>
            <a:srgbClr val="EA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3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79662" y="4112139"/>
            <a:ext cx="375762" cy="417233"/>
          </a:xfrm>
          <a:prstGeom prst="ellipse">
            <a:avLst/>
          </a:prstGeom>
          <a:solidFill>
            <a:srgbClr val="75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4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371602" y="5033790"/>
            <a:ext cx="375762" cy="4172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5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40842" y="963336"/>
            <a:ext cx="6096000" cy="49575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30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MIT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18.06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-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latin typeface="Helvetica Neue" panose="02000503000000020004" charset="0"/>
              </a:rPr>
              <a:t>Prof. Gilbert Strang</a:t>
            </a:r>
            <a:endParaRPr lang="en-US" altLang="zh-CN" sz="2000" dirty="0">
              <a:solidFill>
                <a:schemeClr val="accent1"/>
              </a:solidFill>
              <a:latin typeface="Helvetica Neue" panose="02000503000000020004" charset="0"/>
            </a:endParaRPr>
          </a:p>
          <a:p>
            <a:pPr>
              <a:lnSpc>
                <a:spcPct val="30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MIT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6.012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-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Prof.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John </a:t>
            </a:r>
            <a:r>
              <a:rPr lang="en-US" altLang="zh-CN" sz="2000" dirty="0" err="1">
                <a:solidFill>
                  <a:schemeClr val="accent1"/>
                </a:solidFill>
                <a:latin typeface="Helvetica Neue" panose="02000503000000020004" charset="0"/>
              </a:rPr>
              <a:t>Tsitsiklis</a:t>
            </a:r>
            <a:endParaRPr lang="en-US" altLang="zh-CN" sz="2000" dirty="0">
              <a:solidFill>
                <a:schemeClr val="accent1"/>
              </a:solidFill>
              <a:latin typeface="Helvetica Neue" panose="02000503000000020004" charset="0"/>
            </a:endParaRPr>
          </a:p>
          <a:p>
            <a:pPr>
              <a:lnSpc>
                <a:spcPct val="30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Any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programming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course,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with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lots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of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practices</a:t>
            </a:r>
            <a:endParaRPr lang="en-US" altLang="zh-CN" sz="2000" dirty="0">
              <a:solidFill>
                <a:schemeClr val="accent1"/>
              </a:solidFill>
              <a:latin typeface="Helvetica Neue" panose="02000503000000020004" charset="0"/>
            </a:endParaRPr>
          </a:p>
          <a:p>
            <a:pPr>
              <a:lnSpc>
                <a:spcPct val="30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Stanford/</a:t>
            </a:r>
            <a:r>
              <a:rPr lang="en-US" altLang="zh-CN" sz="2000" b="1" dirty="0" err="1">
                <a:solidFill>
                  <a:schemeClr val="accent1"/>
                </a:solidFill>
                <a:latin typeface="Helvetica Neue" panose="02000503000000020004" charset="0"/>
              </a:rPr>
              <a:t>Coursea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-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Andrew Ng</a:t>
            </a:r>
            <a:endParaRPr lang="en-US" altLang="zh-CN" sz="2000" dirty="0">
              <a:solidFill>
                <a:schemeClr val="accent1"/>
              </a:solidFill>
              <a:latin typeface="Helvetica Neue" panose="02000503000000020004" charset="0"/>
            </a:endParaRPr>
          </a:p>
          <a:p>
            <a:pPr>
              <a:lnSpc>
                <a:spcPct val="250000"/>
              </a:lnSpc>
            </a:pPr>
            <a:endParaRPr lang="en-US" altLang="zh-CN" sz="1400" dirty="0">
              <a:solidFill>
                <a:schemeClr val="accent1"/>
              </a:solidFill>
              <a:latin typeface="Helvetica Neue" panose="02000503000000020004" charset="0"/>
            </a:endParaRPr>
          </a:p>
          <a:p>
            <a:pPr>
              <a:lnSpc>
                <a:spcPct val="2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Helvetica Neue" panose="02000503000000020004" charset="0"/>
              </a:rPr>
              <a:t>Stanford CS231n</a:t>
            </a:r>
            <a:r>
              <a:rPr lang="zh-CN" altLang="en-US" sz="2000" b="1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–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Prof.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Fei-</a:t>
            </a:r>
            <a:r>
              <a:rPr lang="en-US" altLang="zh-CN" sz="2000" dirty="0" err="1">
                <a:solidFill>
                  <a:schemeClr val="accent1"/>
                </a:solidFill>
                <a:latin typeface="Helvetica Neue" panose="02000503000000020004" charset="0"/>
              </a:rPr>
              <a:t>fei</a:t>
            </a:r>
            <a:r>
              <a:rPr lang="zh-CN" altLang="en-US" sz="2000" dirty="0">
                <a:solidFill>
                  <a:schemeClr val="accent1"/>
                </a:solidFill>
                <a:latin typeface="Helvetica Neue" panose="02000503000000020004" charset="0"/>
              </a:rPr>
              <a:t> </a:t>
            </a:r>
            <a:r>
              <a:rPr lang="en-US" altLang="zh-CN" sz="2000" dirty="0">
                <a:solidFill>
                  <a:schemeClr val="accent1"/>
                </a:solidFill>
                <a:latin typeface="Helvetica Neue" panose="02000503000000020004" charset="0"/>
              </a:rPr>
              <a:t>Li</a:t>
            </a:r>
            <a:endParaRPr lang="en-US" altLang="zh-CN" sz="2000" dirty="0">
              <a:solidFill>
                <a:schemeClr val="accent1"/>
              </a:solidFill>
              <a:latin typeface="Helvetica Neue" panose="0200050300000002000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79662" y="6041736"/>
            <a:ext cx="375762" cy="41723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6</a:t>
            </a:r>
            <a:endParaRPr lang="en-US" sz="2000" b="1" dirty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58115" y="222250"/>
            <a:ext cx="11518265" cy="1137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EC773C"/>
                </a:solidFill>
              </a:rPr>
              <a:t>Caltech  </a:t>
            </a:r>
            <a:r>
              <a:rPr lang="en-US" sz="2400"/>
              <a:t>Machine Learning course</a:t>
            </a:r>
            <a:endParaRPr lang="en-US" sz="2400"/>
          </a:p>
          <a:p>
            <a:r>
              <a:rPr lang="en-US" sz="2400"/>
              <a:t>	</a:t>
            </a:r>
            <a:r>
              <a:rPr lang="en-US" sz="2400" b="1">
                <a:solidFill>
                  <a:schemeClr val="tx1"/>
                </a:solidFill>
              </a:rPr>
              <a:t>CS 156</a:t>
            </a:r>
            <a:r>
              <a:rPr lang="en-US" sz="2400">
                <a:solidFill>
                  <a:schemeClr val="tx1"/>
                </a:solidFill>
              </a:rPr>
              <a:t>,  </a:t>
            </a:r>
            <a:r>
              <a:rPr lang="en-US" sz="2400"/>
              <a:t>  by Prof. Yaser Abu-Mostafa</a:t>
            </a:r>
            <a:endParaRPr lang="en-US" sz="2400"/>
          </a:p>
          <a:p>
            <a:r>
              <a:rPr lang="en-US" sz="2000"/>
              <a:t>	https://www.youtube.com/watch?v=mbyG85GZ0PI&amp;list=PLD63A284B7615313A</a:t>
            </a:r>
            <a:endParaRPr lang="en-US" sz="20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115" y="1797050"/>
            <a:ext cx="3771900" cy="4559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20" y="1788160"/>
            <a:ext cx="4127500" cy="4533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445" y="1762760"/>
            <a:ext cx="3949700" cy="4559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10820" y="537210"/>
            <a:ext cx="3467735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 b="1">
                <a:solidFill>
                  <a:srgbClr val="EB6D2E"/>
                </a:solidFill>
              </a:rPr>
              <a:t>B</a:t>
            </a:r>
            <a:r>
              <a:rPr lang="zh-CN" altLang="en-US" sz="2400" b="1">
                <a:solidFill>
                  <a:srgbClr val="EB6D2E"/>
                </a:solidFill>
              </a:rPr>
              <a:t>站大学</a:t>
            </a:r>
            <a:r>
              <a:rPr lang="zh-CN" altLang="en-US" sz="2400" b="1"/>
              <a:t>  </a:t>
            </a:r>
            <a:endParaRPr lang="en-US" sz="2400"/>
          </a:p>
          <a:p>
            <a:endParaRPr lang="zh-CN" altLang="en-US" sz="2400"/>
          </a:p>
          <a:p>
            <a:r>
              <a:rPr lang="zh-CN" altLang="en-US" sz="2400"/>
              <a:t>【机器学习】白板推导系列</a:t>
            </a:r>
            <a:r>
              <a:rPr lang="en-US" sz="2400"/>
              <a:t>, by shuhai008</a:t>
            </a:r>
            <a:endParaRPr lang="en-US" sz="2400"/>
          </a:p>
          <a:p>
            <a:r>
              <a:rPr lang="en-US" sz="2000"/>
              <a:t>	</a:t>
            </a:r>
            <a:endParaRPr lang="en-US" sz="2000"/>
          </a:p>
          <a:p>
            <a:endParaRPr lang="en-US" sz="2000">
              <a:sym typeface="+mn-ea"/>
            </a:endParaRPr>
          </a:p>
          <a:p>
            <a:r>
              <a:rPr lang="en-US" sz="2000">
                <a:sym typeface="+mn-ea"/>
              </a:rPr>
              <a:t>https://www.bilibili.com/video/BV1aE411o7qd</a:t>
            </a:r>
            <a:endParaRPr lang="en-US" sz="2000">
              <a:sym typeface="+mn-ea"/>
            </a:endParaRPr>
          </a:p>
          <a:p>
            <a:endParaRPr lang="en-US" sz="2000"/>
          </a:p>
          <a:p>
            <a:endParaRPr lang="zh-CN" altLang="en-US" sz="2000"/>
          </a:p>
          <a:p>
            <a:r>
              <a:rPr lang="zh-CN" altLang="en-US" sz="2000"/>
              <a:t>包罗万象，因有尽有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>
                <a:sym typeface="+mn-ea"/>
              </a:rPr>
              <a:t>纯理论推导</a:t>
            </a:r>
            <a:endParaRPr lang="zh-CN" altLang="en-US" sz="2000"/>
          </a:p>
        </p:txBody>
      </p:sp>
      <p:grpSp>
        <p:nvGrpSpPr>
          <p:cNvPr id="18" name="Group 17"/>
          <p:cNvGrpSpPr/>
          <p:nvPr/>
        </p:nvGrpSpPr>
        <p:grpSpPr>
          <a:xfrm>
            <a:off x="4255770" y="305435"/>
            <a:ext cx="7420610" cy="6247130"/>
            <a:chOff x="122" y="0"/>
            <a:chExt cx="11686" cy="10800"/>
          </a:xfrm>
        </p:grpSpPr>
        <p:grpSp>
          <p:nvGrpSpPr>
            <p:cNvPr id="19" name="Group 18"/>
            <p:cNvGrpSpPr/>
            <p:nvPr/>
          </p:nvGrpSpPr>
          <p:grpSpPr>
            <a:xfrm>
              <a:off x="1496" y="0"/>
              <a:ext cx="10312" cy="10800"/>
              <a:chOff x="6844" y="0"/>
              <a:chExt cx="10312" cy="108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844" y="0"/>
                <a:ext cx="10312" cy="10800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13560" y="10010"/>
                <a:ext cx="3596" cy="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22" name="Text Box 21"/>
            <p:cNvSpPr txBox="1"/>
            <p:nvPr/>
          </p:nvSpPr>
          <p:spPr>
            <a:xfrm>
              <a:off x="122" y="2256"/>
              <a:ext cx="1071" cy="6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/>
                <a:t>机器学习</a:t>
              </a:r>
              <a:endParaRPr lang="zh-CN" altLang="en-US" sz="3200" b="1"/>
            </a:p>
            <a:p>
              <a:r>
                <a:rPr lang="zh-CN" altLang="en-US" sz="3200" b="1">
                  <a:sym typeface="+mn-ea"/>
                </a:rPr>
                <a:t>白板推导</a:t>
              </a:r>
              <a:endParaRPr lang="en-US" altLang="zh-CN" sz="3200" b="1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page5image19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6" y="635359"/>
            <a:ext cx="7868656" cy="575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049119" y="251794"/>
            <a:ext cx="4025265" cy="1845310"/>
          </a:xfrm>
          <a:prstGeom prst="rect">
            <a:avLst/>
          </a:prstGeom>
          <a:solidFill>
            <a:srgbClr val="DFE3FF"/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Computer</a:t>
            </a:r>
            <a:r>
              <a:rPr lang="zh-CN" altLang="en-US" b="1" u="sng" dirty="0"/>
              <a:t> </a:t>
            </a:r>
            <a:r>
              <a:rPr lang="en-US" altLang="zh-CN" b="1" u="sng" dirty="0"/>
              <a:t>Vision</a:t>
            </a:r>
            <a:r>
              <a:rPr lang="zh-CN" altLang="en-US" b="1" u="sng" dirty="0"/>
              <a:t> </a:t>
            </a:r>
            <a:r>
              <a:rPr lang="en-US" altLang="zh-CN" b="1" u="sng" dirty="0"/>
              <a:t>and</a:t>
            </a:r>
            <a:r>
              <a:rPr lang="zh-CN" altLang="en-US" b="1" u="sng" dirty="0"/>
              <a:t> </a:t>
            </a:r>
            <a:r>
              <a:rPr lang="en-US" altLang="zh-CN" b="1" u="sng" dirty="0"/>
              <a:t>CNN</a:t>
            </a:r>
            <a:endParaRPr lang="en-US" altLang="zh-CN" b="1" u="sng" dirty="0"/>
          </a:p>
          <a:p>
            <a:r>
              <a:rPr lang="zh-CN" altLang="en-US" sz="1600" dirty="0"/>
              <a:t>  </a:t>
            </a:r>
            <a:r>
              <a:rPr lang="en-US" sz="1600" dirty="0"/>
              <a:t>1979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b="1" i="1" dirty="0" err="1"/>
              <a:t>Neocognitron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Fukushima 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sz="1600" dirty="0"/>
              <a:t>1986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i="1" dirty="0" err="1"/>
              <a:t>Backpropogation</a:t>
            </a:r>
            <a:r>
              <a:rPr lang="zh-CN" altLang="en-US" sz="1600" b="1" i="1" dirty="0"/>
              <a:t> </a:t>
            </a:r>
            <a:r>
              <a:rPr lang="en-US" sz="1600" b="1" i="1" dirty="0"/>
              <a:t>MLP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Hinton 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sz="1600" dirty="0"/>
              <a:t>1998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b="1" i="1" dirty="0"/>
              <a:t>LeNet-5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 err="1"/>
              <a:t>LeCun</a:t>
            </a:r>
            <a:r>
              <a:rPr lang="en-US" sz="1600" dirty="0"/>
              <a:t> 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2012,</a:t>
            </a:r>
            <a:r>
              <a:rPr lang="zh-CN" altLang="en-US" sz="1600" dirty="0"/>
              <a:t> </a:t>
            </a:r>
            <a:r>
              <a:rPr lang="en-US" sz="1600" b="1" i="1" dirty="0" err="1"/>
              <a:t>AlexNet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Hinton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2016,</a:t>
            </a:r>
            <a:r>
              <a:rPr lang="en-US" sz="1600" dirty="0"/>
              <a:t> </a:t>
            </a:r>
            <a:r>
              <a:rPr lang="en-US" sz="1600" b="1" i="1" dirty="0" err="1"/>
              <a:t>ResNet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何恺明</a:t>
            </a:r>
            <a:endParaRPr lang="zh-CN" alt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2020, </a:t>
            </a:r>
            <a:r>
              <a:rPr lang="en-US" altLang="zh-CN" sz="1600" b="1" dirty="0"/>
              <a:t>ViT</a:t>
            </a:r>
            <a:r>
              <a:rPr lang="zh-CN" altLang="en-US" sz="1600" b="1" dirty="0"/>
              <a:t> </a:t>
            </a:r>
            <a:r>
              <a:rPr lang="en-US" altLang="zh-CN" sz="1600" dirty="0"/>
              <a:t>by google</a:t>
            </a:r>
            <a:endParaRPr lang="en-US" altLang="zh-CN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8049119" y="2223478"/>
            <a:ext cx="4013535" cy="1599565"/>
          </a:xfrm>
          <a:prstGeom prst="rect">
            <a:avLst/>
          </a:prstGeom>
          <a:solidFill>
            <a:srgbClr val="DFFFDF"/>
          </a:solidFill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Generative</a:t>
            </a:r>
            <a:r>
              <a:rPr lang="zh-CN" altLang="en-US" b="1" u="sng" dirty="0"/>
              <a:t> </a:t>
            </a:r>
            <a:r>
              <a:rPr lang="en-US" altLang="zh-CN" b="1" u="sng" dirty="0"/>
              <a:t>Models</a:t>
            </a:r>
            <a:endParaRPr lang="en-US" altLang="zh-CN" b="1" u="sng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1986-2006,</a:t>
            </a:r>
            <a:r>
              <a:rPr lang="zh-CN" altLang="en-US" sz="1600" dirty="0"/>
              <a:t> </a:t>
            </a:r>
            <a:r>
              <a:rPr lang="en-US" sz="1600" b="1" i="1" dirty="0"/>
              <a:t>RBM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Hinton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1989/2006,</a:t>
            </a:r>
            <a:r>
              <a:rPr lang="zh-CN" altLang="en-US" sz="1600" dirty="0"/>
              <a:t> </a:t>
            </a:r>
            <a:r>
              <a:rPr lang="en-US" altLang="zh-CN" sz="1600" b="1" i="1" dirty="0" err="1"/>
              <a:t>AutoEncoder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Hinton 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2014,</a:t>
            </a:r>
            <a:r>
              <a:rPr lang="zh-CN" altLang="en-US" sz="1600" dirty="0"/>
              <a:t> </a:t>
            </a:r>
            <a:r>
              <a:rPr lang="en-US" sz="1600" b="1" i="1" dirty="0"/>
              <a:t>GAN</a:t>
            </a:r>
            <a:r>
              <a:rPr 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 err="1"/>
              <a:t>Goodfellow</a:t>
            </a:r>
            <a:endParaRPr lang="en-US" sz="1600" dirty="0" err="1"/>
          </a:p>
          <a:p>
            <a:r>
              <a:rPr lang="en-US" sz="1600" dirty="0" err="1"/>
              <a:t>  2020, </a:t>
            </a:r>
            <a:r>
              <a:rPr lang="en-US" sz="1600" b="1" dirty="0" err="1"/>
              <a:t>Diffusion </a:t>
            </a:r>
            <a:r>
              <a:rPr lang="en-US" sz="1600" dirty="0" err="1"/>
              <a:t>model by Ho &amp; Abbeel</a:t>
            </a:r>
            <a:endParaRPr lang="en-US" sz="1600" dirty="0" err="1"/>
          </a:p>
          <a:p>
            <a:r>
              <a:rPr lang="en-US" altLang="zh-CN" sz="1600" dirty="0" err="1"/>
              <a:t>  2024, </a:t>
            </a:r>
            <a:r>
              <a:rPr lang="en-US" altLang="zh-CN" sz="1600" b="1" dirty="0" err="1"/>
              <a:t>Sora </a:t>
            </a:r>
            <a:r>
              <a:rPr lang="en-US" altLang="zh-CN" sz="1600" dirty="0" err="1"/>
              <a:t>by openAI</a:t>
            </a:r>
            <a:endParaRPr lang="en-US" altLang="zh-CN" sz="1600" dirty="0" err="1"/>
          </a:p>
        </p:txBody>
      </p:sp>
      <p:sp>
        <p:nvSpPr>
          <p:cNvPr id="7" name="TextBox 6"/>
          <p:cNvSpPr txBox="1"/>
          <p:nvPr/>
        </p:nvSpPr>
        <p:spPr>
          <a:xfrm>
            <a:off x="8049119" y="3952784"/>
            <a:ext cx="4013535" cy="1599565"/>
          </a:xfrm>
          <a:prstGeom prst="rect">
            <a:avLst/>
          </a:prstGeom>
          <a:solidFill>
            <a:srgbClr val="FFE9D2"/>
          </a:solidFill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Sequence</a:t>
            </a:r>
            <a:r>
              <a:rPr lang="zh-CN" altLang="en-US" b="1" u="sng" dirty="0"/>
              <a:t> </a:t>
            </a:r>
            <a:r>
              <a:rPr lang="en-US" altLang="zh-CN" b="1" u="sng" dirty="0"/>
              <a:t>Models</a:t>
            </a:r>
            <a:endParaRPr lang="en-US" altLang="zh-CN" b="1" u="sng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1982,</a:t>
            </a:r>
            <a:r>
              <a:rPr lang="en-US" sz="1600" dirty="0"/>
              <a:t> </a:t>
            </a:r>
            <a:r>
              <a:rPr lang="en-US" sz="1600" b="1" i="1" dirty="0"/>
              <a:t>Hopfield Network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Hopfield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1997,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LSTM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 err="1"/>
              <a:t>Schmidhuber</a:t>
            </a:r>
            <a:r>
              <a:rPr lang="en-US" sz="1600" dirty="0"/>
              <a:t> 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2013,</a:t>
            </a:r>
            <a:r>
              <a:rPr lang="zh-CN" altLang="en-US" sz="1600" dirty="0"/>
              <a:t> </a:t>
            </a:r>
            <a:r>
              <a:rPr lang="en-US" sz="1600" b="1" dirty="0"/>
              <a:t>RNN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Hinton</a:t>
            </a:r>
            <a:endParaRPr lang="en-US" sz="1600" dirty="0"/>
          </a:p>
          <a:p>
            <a:r>
              <a:rPr lang="en-US" sz="1600" dirty="0"/>
              <a:t>  2017, </a:t>
            </a:r>
            <a:r>
              <a:rPr lang="en-US" sz="1600" b="1" dirty="0"/>
              <a:t>transformer </a:t>
            </a:r>
            <a:r>
              <a:rPr lang="en-US" sz="1600" dirty="0"/>
              <a:t>by google</a:t>
            </a:r>
            <a:endParaRPr lang="en-US" sz="1600" dirty="0"/>
          </a:p>
          <a:p>
            <a:r>
              <a:rPr lang="en-US" sz="1600" dirty="0"/>
              <a:t>  2022, </a:t>
            </a:r>
            <a:r>
              <a:rPr lang="en-US" sz="1600" b="1" dirty="0"/>
              <a:t>chatGPT </a:t>
            </a:r>
            <a:r>
              <a:rPr lang="en-US" sz="1600" dirty="0"/>
              <a:t>by openAI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8049119" y="5654733"/>
            <a:ext cx="4013535" cy="1106805"/>
          </a:xfrm>
          <a:prstGeom prst="rect">
            <a:avLst/>
          </a:prstGeom>
          <a:solidFill>
            <a:srgbClr val="FFC0BF"/>
          </a:solidFill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Reinforcement</a:t>
            </a:r>
            <a:r>
              <a:rPr lang="zh-CN" altLang="en-US" b="1" u="sng" dirty="0"/>
              <a:t> </a:t>
            </a:r>
            <a:r>
              <a:rPr lang="en-US" altLang="zh-CN" b="1" u="sng" dirty="0"/>
              <a:t>Learning</a:t>
            </a:r>
            <a:endParaRPr lang="en-US" altLang="zh-CN" b="1" u="sng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2013,</a:t>
            </a:r>
            <a:r>
              <a:rPr lang="en-US" sz="1600" dirty="0"/>
              <a:t> </a:t>
            </a:r>
            <a:r>
              <a:rPr lang="en-US" altLang="zh-CN" sz="1600" b="1" i="1" dirty="0"/>
              <a:t>Deep</a:t>
            </a:r>
            <a:r>
              <a:rPr lang="zh-CN" altLang="en-US" sz="1600" b="1" i="1" dirty="0"/>
              <a:t> </a:t>
            </a:r>
            <a:r>
              <a:rPr lang="en-US" altLang="zh-CN" sz="1600" b="1" i="1" dirty="0"/>
              <a:t>Q-learning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sz="1600" dirty="0"/>
              <a:t>Silver</a:t>
            </a:r>
            <a:endParaRPr lang="en-US" sz="1600" dirty="0"/>
          </a:p>
          <a:p>
            <a:r>
              <a:rPr lang="zh-CN" altLang="en-US" sz="1600" dirty="0"/>
              <a:t>  </a:t>
            </a:r>
            <a:r>
              <a:rPr lang="en-US" altLang="zh-CN" sz="1600" dirty="0"/>
              <a:t>2016,</a:t>
            </a:r>
            <a:r>
              <a:rPr lang="zh-CN" altLang="en-US" sz="1600" dirty="0"/>
              <a:t> </a:t>
            </a:r>
            <a:r>
              <a:rPr lang="en-US" altLang="zh-CN" sz="1600" b="1" i="1" dirty="0"/>
              <a:t>AlphaGo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deepmind</a:t>
            </a:r>
            <a:endParaRPr lang="en-US" altLang="zh-CN" sz="1600" dirty="0"/>
          </a:p>
          <a:p>
            <a:r>
              <a:rPr lang="en-US" altLang="zh-CN" sz="1600" dirty="0"/>
              <a:t>  2020, </a:t>
            </a:r>
            <a:r>
              <a:rPr lang="en-US" altLang="zh-CN" sz="1600" b="1" dirty="0"/>
              <a:t>AlphaFold </a:t>
            </a:r>
            <a:r>
              <a:rPr lang="en-US" altLang="zh-CN" sz="1600" dirty="0"/>
              <a:t>by deepmind</a:t>
            </a:r>
            <a:endParaRPr lang="en-US" altLang="zh-CN" sz="1600" dirty="0"/>
          </a:p>
        </p:txBody>
      </p:sp>
      <p:sp>
        <p:nvSpPr>
          <p:cNvPr id="2" name="Text Box 1"/>
          <p:cNvSpPr txBox="1"/>
          <p:nvPr/>
        </p:nvSpPr>
        <p:spPr>
          <a:xfrm>
            <a:off x="919480" y="207010"/>
            <a:ext cx="3268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《</a:t>
            </a:r>
            <a:r>
              <a:rPr lang="en-US"/>
              <a:t>2020 </a:t>
            </a:r>
            <a:r>
              <a:rPr lang="zh-CN" altLang="en-US"/>
              <a:t>中国人工智能白皮书》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481263"/>
            <a:ext cx="1033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Helvetica" pitchFamily="2" charset="0"/>
              </a:rPr>
              <a:t>Data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b="1" dirty="0">
                <a:latin typeface="Helvetica" pitchFamily="2" charset="0"/>
              </a:rPr>
              <a:t>Generation: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Stable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Diffusion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for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image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generation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51234" y="952810"/>
            <a:ext cx="389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1"/>
              </a:rPr>
              <a:t>https://stablediffusionweb.com/#demo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9600" y="1429863"/>
            <a:ext cx="5528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black and white illustration of bloodborne, close-up street view of a Victorian town at night, horrible, moon rising, super detailed, minimalist composition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" y="2353192"/>
            <a:ext cx="4480560" cy="44674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05600" y="1537585"/>
            <a:ext cx="42773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fine watercolor painting portrait of a girl holding a lazy cat, neat, elegant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368299"/>
            <a:ext cx="4368800" cy="43433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5408" y="312689"/>
            <a:ext cx="10810814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u="sng" dirty="0">
                <a:latin typeface="Helvetica" pitchFamily="2" charset="0"/>
              </a:rPr>
              <a:t>Machine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>
                <a:latin typeface="Helvetica" pitchFamily="2" charset="0"/>
              </a:rPr>
              <a:t>Learning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>
                <a:latin typeface="Helvetica" pitchFamily="2" charset="0"/>
              </a:rPr>
              <a:t>&amp;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 err="1">
                <a:latin typeface="Helvetica" pitchFamily="2" charset="0"/>
              </a:rPr>
              <a:t>NeuroEngineering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(ML&amp;NE)</a:t>
            </a:r>
            <a:r>
              <a:rPr lang="zh-CN" altLang="en-US" sz="3000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in</a:t>
            </a:r>
            <a:r>
              <a:rPr lang="zh-CN" altLang="en-US" sz="3000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2020</a:t>
            </a:r>
            <a:endParaRPr lang="en-US" altLang="zh-CN" sz="3000" dirty="0">
              <a:latin typeface="Helvetica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8688" y="1388381"/>
            <a:ext cx="4787705" cy="51724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06769" y="1930139"/>
            <a:ext cx="5233182" cy="2771336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6769" y="4710678"/>
            <a:ext cx="5233182" cy="1833201"/>
          </a:xfrm>
          <a:prstGeom prst="rect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4623" y="2980267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Computational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modelling</a:t>
            </a:r>
            <a:endParaRPr lang="en-US" sz="28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4623" y="5104058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Deep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learning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8264" y="3974596"/>
            <a:ext cx="4224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Neuroengineering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techniques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are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integrated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into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the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models.</a:t>
            </a:r>
            <a:endParaRPr lang="en-US" sz="2000" dirty="0">
              <a:solidFill>
                <a:srgbClr val="FF0000"/>
              </a:solidFill>
              <a:latin typeface="Helvetica" pitchFamily="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7" grpId="0"/>
      <p:bldP spid="8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563464"/>
            <a:ext cx="4796791" cy="5250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500" y="1502504"/>
            <a:ext cx="4886200" cy="5355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481263"/>
            <a:ext cx="10332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Helvetica" pitchFamily="2" charset="0"/>
              </a:rPr>
              <a:t>Data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b="1" dirty="0">
                <a:latin typeface="Helvetica" pitchFamily="2" charset="0"/>
              </a:rPr>
              <a:t>Generation:</a:t>
            </a:r>
            <a:r>
              <a:rPr lang="zh-CN" altLang="en-US" sz="3200" b="1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Stable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Diffusion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for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image</a:t>
            </a:r>
            <a:r>
              <a:rPr lang="zh-CN" altLang="en-US" sz="3200" dirty="0">
                <a:latin typeface="Helvetica" pitchFamily="2" charset="0"/>
              </a:rPr>
              <a:t> </a:t>
            </a:r>
            <a:r>
              <a:rPr lang="en-US" altLang="zh-CN" sz="3200" dirty="0">
                <a:latin typeface="Helvetica" pitchFamily="2" charset="0"/>
              </a:rPr>
              <a:t>generation</a:t>
            </a:r>
            <a:endParaRPr lang="en-US" sz="3200" dirty="0">
              <a:latin typeface="Helvetica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1234" y="952810"/>
            <a:ext cx="3893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https://stablediffusionweb.com/#demo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56108-7F90-334C-9843-2BEE1DF6A68F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00100" y="225969"/>
            <a:ext cx="1084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Helvetica" pitchFamily="2" charset="0"/>
              </a:rPr>
              <a:t>6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steps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to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be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a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" pitchFamily="2" charset="0"/>
              </a:rPr>
              <a:t>medical</a:t>
            </a:r>
            <a:r>
              <a:rPr lang="zh-CN" altLang="en-US" sz="4000" b="1" dirty="0">
                <a:solidFill>
                  <a:srgbClr val="C00000"/>
                </a:solidFill>
                <a:latin typeface="Helvetica" pitchFamily="2" charset="0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" pitchFamily="2" charset="0"/>
              </a:rPr>
              <a:t>AI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expert</a:t>
            </a:r>
            <a:endParaRPr lang="en-US" altLang="zh-CN" sz="4000" b="1" dirty="0">
              <a:latin typeface="Helvetica" pitchFamily="2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67543" y="994222"/>
            <a:ext cx="0" cy="5747666"/>
          </a:xfrm>
          <a:prstGeom prst="straightConnector1">
            <a:avLst/>
          </a:prstGeom>
          <a:ln w="635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06111" y="997690"/>
            <a:ext cx="9227185" cy="5646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Be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AI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expert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Understand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data: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bioelectrical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signals,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biomedical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images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Understand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diseases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Know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talk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with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medical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doctors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Know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how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to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talk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with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engineers</a:t>
            </a:r>
            <a:endParaRPr lang="en-US" altLang="zh-CN" sz="2800" dirty="0">
              <a:latin typeface="Helvetica" pitchFamily="2" charset="0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altLang="zh-CN" sz="2800" dirty="0">
                <a:latin typeface="Helvetica" pitchFamily="2" charset="0"/>
              </a:rPr>
              <a:t>Define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THE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problem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and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solve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it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with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AI</a:t>
            </a:r>
            <a:endParaRPr lang="en-US" altLang="zh-CN" sz="2800" dirty="0">
              <a:latin typeface="Helvetica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79662" y="1347184"/>
            <a:ext cx="375762" cy="417233"/>
          </a:xfrm>
          <a:prstGeom prst="ellipse">
            <a:avLst/>
          </a:prstGeom>
          <a:solidFill>
            <a:srgbClr val="CD7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1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79662" y="2268836"/>
            <a:ext cx="375762" cy="41723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2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379662" y="3190487"/>
            <a:ext cx="375762" cy="417233"/>
          </a:xfrm>
          <a:prstGeom prst="ellipse">
            <a:avLst/>
          </a:prstGeom>
          <a:solidFill>
            <a:srgbClr val="EAD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3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379662" y="4112139"/>
            <a:ext cx="375762" cy="417233"/>
          </a:xfrm>
          <a:prstGeom prst="ellipse">
            <a:avLst/>
          </a:prstGeom>
          <a:solidFill>
            <a:srgbClr val="75A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4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371602" y="5033790"/>
            <a:ext cx="375762" cy="41723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5</a:t>
            </a:r>
            <a:endParaRPr lang="en-US" sz="2000" b="1" dirty="0">
              <a:latin typeface="Helvetica" pitchFamily="2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379662" y="6041736"/>
            <a:ext cx="375762" cy="417233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" pitchFamily="2" charset="0"/>
              </a:rPr>
              <a:t>6</a:t>
            </a:r>
            <a:endParaRPr lang="en-US" sz="2000" b="1" dirty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2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3025" y="1363980"/>
            <a:ext cx="3027680" cy="29711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060" y="1363980"/>
            <a:ext cx="3027680" cy="28092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0444" y="1114774"/>
            <a:ext cx="8091054" cy="476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Supervised</a:t>
            </a:r>
            <a:r>
              <a:rPr lang="zh-CN" alt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Learning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CN" sz="32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Unsupervised</a:t>
            </a:r>
            <a:r>
              <a:rPr lang="zh-CN" alt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Learning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endParaRPr lang="en-US" altLang="zh-CN" sz="32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Semi-supervised</a:t>
            </a:r>
            <a:r>
              <a:rPr lang="zh-CN" alt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Learning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425344" y="1694272"/>
            <a:ext cx="6581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Given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labels</a:t>
            </a:r>
            <a:b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e.g.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classification,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regression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425344" y="3408161"/>
            <a:ext cx="6096000" cy="9531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No labels</a:t>
            </a:r>
            <a:b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e.g. clustering, data reconstruction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425344" y="5083661"/>
            <a:ext cx="9928456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labeled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data,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and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some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unlabeled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b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2400" b="1" dirty="0" err="1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Transductive</a:t>
            </a:r>
            <a:r>
              <a:rPr lang="zh-CN" altLang="en-US" sz="24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learning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unlabeled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is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the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testing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Inductive</a:t>
            </a:r>
            <a:r>
              <a:rPr lang="zh-CN" altLang="en-US" sz="24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4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learning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unlabeled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is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not</a:t>
            </a:r>
            <a:r>
              <a:rPr lang="zh-CN" alt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the testing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data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algn="l">
              <a:buClrTx/>
              <a:buSzTx/>
              <a:buNone/>
            </a:pPr>
            <a:r>
              <a:rPr lang="en-US" altLang="zh-CN" sz="2400" b="1" dirty="0">
                <a:latin typeface="Helvetica Bold" charset="0"/>
                <a:cs typeface="Helvetica Bold" charset="0"/>
              </a:rPr>
              <a:t>Reinforcement learning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</a:rPr>
              <a:t>: labels are the reward/punishment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54438"/>
            <a:ext cx="11311360" cy="590931"/>
          </a:xfrm>
        </p:spPr>
        <p:txBody>
          <a:bodyPr>
            <a:noAutofit/>
          </a:bodyPr>
          <a:p>
            <a:pPr algn="ctr"/>
            <a:r>
              <a:rPr lang="en-US" sz="4000" b="1" dirty="0">
                <a:latin typeface="Helvetica" pitchFamily="2" charset="0"/>
              </a:rPr>
              <a:t>Categories of Machine Learning</a:t>
            </a:r>
            <a:endParaRPr lang="en-US" sz="4000" b="1" dirty="0"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8348" y="354438"/>
            <a:ext cx="11311360" cy="590931"/>
          </a:xfrm>
        </p:spPr>
        <p:txBody>
          <a:bodyPr>
            <a:noAutofit/>
          </a:bodyPr>
          <a:p>
            <a:pPr algn="ctr"/>
            <a:r>
              <a:rPr lang="en-US" sz="4000" b="1" dirty="0">
                <a:latin typeface="Helvetica" pitchFamily="2" charset="0"/>
              </a:rPr>
              <a:t>3 Key Components of Machine Learning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0444" y="1258284"/>
            <a:ext cx="8091054" cy="5015865"/>
          </a:xfrm>
          <a:prstGeom prst="rect">
            <a:avLst/>
          </a:prstGeom>
        </p:spPr>
        <p:txBody>
          <a:bodyPr wrap="square">
            <a:spAutoFit/>
          </a:bodyPr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CN" sz="32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Model</a:t>
            </a: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Optimization algorithm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425575" y="1800225"/>
            <a:ext cx="8890000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Without labels: a data point (x), a dataset (X)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With 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labels: a pair of data (x, y), a dataset (X, Y)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425575" y="3513455"/>
            <a:ext cx="10657205" cy="138366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/>
                </a:solidFill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Model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: the high-level concept, a function (input, output)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/>
                </a:solidFill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Loss function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(objective function) : the goal of machine learning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</a:rPr>
              <a:t>Parameters</a:t>
            </a:r>
            <a:r>
              <a:rPr lang="en-US" sz="2800" dirty="0"/>
              <a:t>: the variables to be learned/estimated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1425344" y="5751195"/>
            <a:ext cx="10103485" cy="95313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The algorithm to </a:t>
            </a:r>
            <a:r>
              <a:rPr lang="en-US" altLang="zh-CN" sz="2800" u="sng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minimize the loss function</a:t>
            </a: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(or maximize the objective function)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8348" y="354438"/>
            <a:ext cx="11311360" cy="590931"/>
          </a:xfrm>
        </p:spPr>
        <p:txBody>
          <a:bodyPr>
            <a:noAutofit/>
          </a:bodyPr>
          <a:p>
            <a:pPr algn="ctr"/>
            <a:r>
              <a:rPr lang="en-US" sz="4000" b="1" dirty="0">
                <a:latin typeface="Helvetica" pitchFamily="2" charset="0"/>
              </a:rPr>
              <a:t>Examples (regression)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0560" y="1258570"/>
            <a:ext cx="11311255" cy="5015865"/>
          </a:xfrm>
          <a:prstGeom prst="rect">
            <a:avLst/>
          </a:prstGeom>
        </p:spPr>
        <p:txBody>
          <a:bodyPr wrap="square">
            <a:spAutoFit/>
          </a:bodyPr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Linear regression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CN" sz="32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Linear regression with L1 regularization</a:t>
            </a:r>
            <a:r>
              <a:rPr 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(LASSO regression)</a:t>
            </a: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Linear regression with L2 regularization</a:t>
            </a:r>
            <a:r>
              <a:rPr lang="en-US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(ridge regression)</a:t>
            </a:r>
            <a:b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98348" y="354438"/>
            <a:ext cx="11311360" cy="590931"/>
          </a:xfrm>
        </p:spPr>
        <p:txBody>
          <a:bodyPr>
            <a:noAutofit/>
          </a:bodyPr>
          <a:p>
            <a:pPr algn="ctr"/>
            <a:r>
              <a:rPr lang="en-US" sz="4000" b="1" dirty="0">
                <a:latin typeface="Helvetica" pitchFamily="2" charset="0"/>
              </a:rPr>
              <a:t>Examples (classification)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0560" y="1258570"/>
            <a:ext cx="11311255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Logistic regression</a:t>
            </a:r>
            <a:b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en-US" altLang="zh-CN" sz="32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	</a:t>
            </a:r>
            <a:endParaRPr lang="en-US" altLang="zh-CN" sz="32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endParaRPr lang="en-US" altLang="zh-CN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514350" indent="-514350">
              <a:buAutoNum type="arabicPeriod"/>
            </a:pPr>
            <a:r>
              <a:rPr lang="en-US" sz="3200" b="1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Logistic regression with L1 regularization</a:t>
            </a:r>
            <a:endParaRPr lang="en-US" sz="3200" b="1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indent="0">
              <a:buNone/>
            </a:pPr>
            <a:r>
              <a:rPr lang="en-US" altLang="zh-CN" sz="2800" dirty="0">
                <a:latin typeface="Helvetica" pitchFamily="2" charset="0"/>
                <a:cs typeface="Times New Roman" panose="02020603050405020304" pitchFamily="18" charset="0"/>
                <a:sym typeface="Wingdings" panose="05000000000000000000" pitchFamily="2" charset="2"/>
              </a:rPr>
              <a:t>The usefulness of L1 is that it can push feature coefficients to 0, creating a method for feature selection.</a:t>
            </a:r>
            <a:endParaRPr lang="en-US" altLang="zh-CN" sz="2800" dirty="0">
              <a:latin typeface="Helvetica" pitchFamily="2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40042" y="225969"/>
            <a:ext cx="973543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Helvetica" pitchFamily="2" charset="0"/>
              </a:rPr>
              <a:t>Machine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l</a:t>
            </a:r>
            <a:r>
              <a:rPr lang="en-US" altLang="zh-CN" sz="4000" b="1" dirty="0">
                <a:latin typeface="Helvetica" pitchFamily="2" charset="0"/>
              </a:rPr>
              <a:t>earning</a:t>
            </a:r>
            <a:r>
              <a:rPr lang="zh-CN" altLang="en-US" sz="4000" b="1" dirty="0">
                <a:latin typeface="Helvetica" pitchFamily="2" charset="0"/>
              </a:rPr>
              <a:t> </a:t>
            </a:r>
            <a:r>
              <a:rPr lang="en-US" altLang="zh-CN" sz="4000" b="1" dirty="0">
                <a:latin typeface="Helvetica" pitchFamily="2" charset="0"/>
              </a:rPr>
              <a:t>is everywhere.</a:t>
            </a:r>
            <a:endParaRPr lang="en-US" altLang="zh-CN" sz="4000" b="1" dirty="0">
              <a:latin typeface="Helvetica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05750" y="5890895"/>
            <a:ext cx="405574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ChatGPT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4238" y="3049883"/>
            <a:ext cx="1970542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AlphaGo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659" y="1463875"/>
            <a:ext cx="2933700" cy="15494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9167" y="5889559"/>
            <a:ext cx="339229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Autonomous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Vehicles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3471" y="5889559"/>
            <a:ext cx="2856407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000" dirty="0">
                <a:latin typeface="Helvetica" pitchFamily="2" charset="0"/>
              </a:rPr>
              <a:t>Image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US" altLang="zh-CN" sz="2000" dirty="0">
                <a:latin typeface="Helvetica" pitchFamily="2" charset="0"/>
              </a:rPr>
              <a:t>processing</a:t>
            </a:r>
            <a:endParaRPr lang="en-US" sz="2000" dirty="0">
              <a:latin typeface="Helvetica" pitchFamily="2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79" y="3989742"/>
            <a:ext cx="2462949" cy="18330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663" y="3864503"/>
            <a:ext cx="3155932" cy="1958251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4364355" y="3051175"/>
            <a:ext cx="34378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latin typeface="Helvetica Regular" charset="0"/>
                <a:cs typeface="Helvetica Regular" charset="0"/>
              </a:rPr>
              <a:t>da Vinci Surgical System</a:t>
            </a:r>
            <a:endParaRPr lang="en-US" sz="2000">
              <a:latin typeface="Helvetica Regular" charset="0"/>
              <a:cs typeface="Helvetica Regula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955" y="1463675"/>
            <a:ext cx="4320540" cy="426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060" y="1463675"/>
            <a:ext cx="2313305" cy="1565275"/>
          </a:xfrm>
          <a:prstGeom prst="rect">
            <a:avLst/>
          </a:prstGeom>
        </p:spPr>
      </p:pic>
      <p:sp>
        <p:nvSpPr>
          <p:cNvPr id="7" name="TextBox 14"/>
          <p:cNvSpPr txBox="1"/>
          <p:nvPr/>
        </p:nvSpPr>
        <p:spPr>
          <a:xfrm>
            <a:off x="299085" y="2152015"/>
            <a:ext cx="11870690" cy="30460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algn="ctr"/>
            <a:endParaRPr lang="en-US" sz="3200" b="1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itchFamily="2" charset="0"/>
              </a:rPr>
              <a:t>After the ML course, you will still do </a:t>
            </a:r>
            <a:r>
              <a:rPr lang="en-US" sz="3200" b="1" dirty="0">
                <a:solidFill>
                  <a:schemeClr val="accent1"/>
                </a:solidFill>
                <a:latin typeface="Helvetica" pitchFamily="2" charset="0"/>
              </a:rPr>
              <a:t>NOT </a:t>
            </a:r>
            <a:r>
              <a:rPr lang="en-US" sz="3200" b="1" dirty="0">
                <a:solidFill>
                  <a:schemeClr val="tx1"/>
                </a:solidFill>
                <a:latin typeface="Helvetica" pitchFamily="2" charset="0"/>
              </a:rPr>
              <a:t>know how to do these.</a:t>
            </a:r>
            <a:endParaRPr lang="en-US" sz="3200" b="1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3200" b="1" dirty="0">
                <a:solidFill>
                  <a:srgbClr val="EB6D2E"/>
                </a:solidFill>
                <a:latin typeface="Helvetica" pitchFamily="2" charset="0"/>
              </a:rPr>
              <a:t>Please do not be frustrated. </a:t>
            </a:r>
            <a:endParaRPr lang="en-US" sz="3200" b="1" dirty="0">
              <a:solidFill>
                <a:srgbClr val="EB6D2E"/>
              </a:solidFill>
              <a:latin typeface="Helvetica" pitchFamily="2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itchFamily="2" charset="0"/>
              </a:rPr>
              <a:t>You are a big step towards them.</a:t>
            </a:r>
            <a:endParaRPr lang="en-US" sz="3200" b="1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  <a:latin typeface="Helvetica" pitchFamily="2" charset="0"/>
              </a:rPr>
              <a:t>(You just need learn more courses, and do research projects.)</a:t>
            </a:r>
            <a:endParaRPr lang="en-US" sz="3200" b="1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en-US" sz="3200" b="1" dirty="0">
                <a:solidFill>
                  <a:srgbClr val="EB6D2E"/>
                </a:solidFill>
                <a:latin typeface="Helvetica" pitchFamily="2" charset="0"/>
              </a:rPr>
              <a:t>  </a:t>
            </a:r>
            <a:endParaRPr lang="en-US" sz="3200" b="1" dirty="0">
              <a:solidFill>
                <a:srgbClr val="EB6D2E"/>
              </a:solidFill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CBAE7-B906-4169-A9C8-495E91687D0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4026535"/>
            <a:ext cx="8711565" cy="2626360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2181860" y="-22225"/>
            <a:ext cx="3692525" cy="14351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>
            <a:lvl1pPr lvl="0" algn="l" defTabSz="914400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libri Light"/>
                <a:ea typeface="等线 Light" panose="02010600030101010101" charset="-122"/>
              </a:defRPr>
            </a:lvl1pPr>
          </a:lstStyle>
          <a:p>
            <a:pPr algn="l">
              <a:lnSpc>
                <a:spcPct val="16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FF4203"/>
                </a:solidFill>
                <a:latin typeface="微软雅黑" charset="-122"/>
                <a:ea typeface="微软雅黑" charset="-122"/>
                <a:cs typeface="Arial Regular" panose="020B0604020202020204" charset="0"/>
              </a:rPr>
              <a:t>业余时间，做点科普</a:t>
            </a:r>
            <a:endParaRPr lang="zh-CN" altLang="en-US" sz="2400" dirty="0">
              <a:solidFill>
                <a:srgbClr val="FF4203"/>
              </a:solidFill>
              <a:latin typeface="微软雅黑" charset="-122"/>
              <a:ea typeface="微软雅黑" charset="-122"/>
              <a:cs typeface="Arial Regular" panose="020B0604020202020204" charset="0"/>
            </a:endParaRPr>
          </a:p>
          <a:p>
            <a:pPr algn="l">
              <a:lnSpc>
                <a:spcPct val="160000"/>
              </a:lnSpc>
              <a:spcBef>
                <a:spcPts val="0"/>
              </a:spcBef>
            </a:pPr>
            <a:r>
              <a:rPr lang="en-US" sz="2400" dirty="0">
                <a:solidFill>
                  <a:srgbClr val="0F7AAD"/>
                </a:solidFill>
                <a:latin typeface="微软雅黑" charset="-122"/>
                <a:ea typeface="微软雅黑" charset="-122"/>
                <a:cs typeface="Arial Regular" panose="020B0604020202020204" charset="0"/>
              </a:rPr>
              <a:t>B</a:t>
            </a:r>
            <a:r>
              <a:rPr lang="zh-CN" altLang="en-US" sz="2400" dirty="0">
                <a:solidFill>
                  <a:srgbClr val="0F7AAD"/>
                </a:solidFill>
                <a:latin typeface="微软雅黑" charset="-122"/>
                <a:ea typeface="微软雅黑" charset="-122"/>
                <a:cs typeface="Arial Regular" panose="020B0604020202020204" charset="0"/>
              </a:rPr>
              <a:t>站账号：</a:t>
            </a:r>
            <a:r>
              <a:rPr lang="en-US" altLang="zh-CN" sz="2400" b="1" dirty="0">
                <a:solidFill>
                  <a:srgbClr val="0F7AAD"/>
                </a:solidFill>
                <a:latin typeface="Arial Regular" panose="020B0604020202020204" charset="0"/>
                <a:ea typeface="Heiti SC Medium" panose="02000000000000000000" charset="-122"/>
                <a:cs typeface="Arial Regular" panose="020B0604020202020204" charset="0"/>
              </a:rPr>
              <a:t>NCC_lab</a:t>
            </a:r>
            <a:endParaRPr lang="en-US" altLang="zh-CN" sz="2400" b="1" dirty="0">
              <a:solidFill>
                <a:srgbClr val="0F7AAD"/>
              </a:solidFill>
              <a:latin typeface="Arial Regular" panose="020B0604020202020204" charset="0"/>
              <a:ea typeface="Heiti SC Medium" panose="02000000000000000000" charset="-122"/>
              <a:cs typeface="Arial Regular" panose="020B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" y="1487805"/>
            <a:ext cx="8766175" cy="2178685"/>
          </a:xfrm>
          <a:prstGeom prst="rect">
            <a:avLst/>
          </a:prstGeom>
        </p:spPr>
      </p:pic>
      <p:pic>
        <p:nvPicPr>
          <p:cNvPr id="4" name="图片 6" descr="QR 代码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26035"/>
            <a:ext cx="1421765" cy="14217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0555" y="4177030"/>
            <a:ext cx="2531745" cy="23025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665" y="1616710"/>
            <a:ext cx="2547620" cy="2369820"/>
          </a:xfrm>
          <a:prstGeom prst="rect">
            <a:avLst/>
          </a:prstGeom>
        </p:spPr>
      </p:pic>
      <p:sp>
        <p:nvSpPr>
          <p:cNvPr id="10" name="Rectangles 9"/>
          <p:cNvSpPr/>
          <p:nvPr/>
        </p:nvSpPr>
        <p:spPr>
          <a:xfrm>
            <a:off x="9503410" y="1545590"/>
            <a:ext cx="2592070" cy="510857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9662160" y="1066165"/>
            <a:ext cx="22459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本科生毕业答辩系列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583565" y="4026535"/>
            <a:ext cx="8766175" cy="26269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27635" y="4585335"/>
            <a:ext cx="41211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BI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&amp;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en-US" altLang="zh-CN" b="1">
                <a:solidFill>
                  <a:srgbClr val="C00000"/>
                </a:solidFill>
              </a:rPr>
              <a:t>AI</a:t>
            </a:r>
            <a:endParaRPr lang="en-US" altLang="zh-CN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课</a:t>
            </a:r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程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27635" y="2108835"/>
            <a:ext cx="4121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</a:rPr>
              <a:t>技</a:t>
            </a:r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术</a:t>
            </a:r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干</a:t>
            </a:r>
            <a:endParaRPr lang="zh-CN" altLang="en-US" b="1">
              <a:solidFill>
                <a:srgbClr val="C00000"/>
              </a:solidFill>
            </a:endParaRPr>
          </a:p>
          <a:p>
            <a:r>
              <a:rPr lang="zh-CN" altLang="en-US" b="1">
                <a:solidFill>
                  <a:srgbClr val="C00000"/>
                </a:solidFill>
              </a:rPr>
              <a:t>货</a:t>
            </a:r>
            <a:endParaRPr lang="zh-CN" altLang="en-US" b="1">
              <a:solidFill>
                <a:srgbClr val="C00000"/>
              </a:solidFill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578485" y="1546225"/>
            <a:ext cx="8766175" cy="225869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形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6440" y="-417830"/>
            <a:ext cx="3845560" cy="168783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395" y="1584960"/>
            <a:ext cx="11967210" cy="36874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58850" y="156210"/>
            <a:ext cx="10688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latin typeface="Helvetica Regular" charset="0"/>
              </a:rPr>
              <a:t>One more thing...</a:t>
            </a:r>
            <a:endParaRPr 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58850" y="156210"/>
            <a:ext cx="10688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4000">
                <a:latin typeface="Helvetica Regular" charset="0"/>
              </a:rPr>
              <a:t>One more thing...</a:t>
            </a:r>
            <a:endParaRPr lang="en-US" sz="3200"/>
          </a:p>
        </p:txBody>
      </p:sp>
      <p:sp>
        <p:nvSpPr>
          <p:cNvPr id="6" name="Text Box 5"/>
          <p:cNvSpPr txBox="1"/>
          <p:nvPr/>
        </p:nvSpPr>
        <p:spPr>
          <a:xfrm>
            <a:off x="168275" y="1066800"/>
            <a:ext cx="5306695" cy="6451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olidFill>
                  <a:schemeClr val="tx1"/>
                </a:solidFill>
              </a:rPr>
              <a:t>The models are developing so rapidly, yet I am so lazy to learn these models. What should I do?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416675" y="1066800"/>
            <a:ext cx="5775325" cy="6451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p>
            <a:r>
              <a:rPr lang="en-US"/>
              <a:t>AI models are developing so fast that it is basically impossible to learn all models. what should I do?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275" y="1842135"/>
            <a:ext cx="5327015" cy="47707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30" y="1823085"/>
            <a:ext cx="4725670" cy="49066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285" y="1362075"/>
            <a:ext cx="4168775" cy="535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3130" y="6356350"/>
            <a:ext cx="2743200" cy="365125"/>
          </a:xfrm>
        </p:spPr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5408" y="312689"/>
            <a:ext cx="10810814" cy="71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000" u="sng" dirty="0">
                <a:latin typeface="Helvetica" pitchFamily="2" charset="0"/>
              </a:rPr>
              <a:t>Machine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>
                <a:latin typeface="Helvetica" pitchFamily="2" charset="0"/>
              </a:rPr>
              <a:t>Learning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>
                <a:latin typeface="Helvetica" pitchFamily="2" charset="0"/>
              </a:rPr>
              <a:t>&amp;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u="sng" dirty="0" err="1">
                <a:latin typeface="Helvetica" pitchFamily="2" charset="0"/>
              </a:rPr>
              <a:t>NeuroEngineering</a:t>
            </a:r>
            <a:r>
              <a:rPr lang="zh-CN" altLang="en-US" sz="3000" u="sng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(ML&amp;NE)</a:t>
            </a:r>
            <a:r>
              <a:rPr lang="zh-CN" altLang="en-US" sz="3000" dirty="0">
                <a:latin typeface="Helvetica" pitchFamily="2" charset="0"/>
              </a:rPr>
              <a:t> </a:t>
            </a:r>
            <a:r>
              <a:rPr lang="en-US" altLang="zh-CN" sz="3000" dirty="0">
                <a:latin typeface="Helvetica" pitchFamily="2" charset="0"/>
              </a:rPr>
              <a:t>in</a:t>
            </a:r>
            <a:r>
              <a:rPr lang="zh-CN" altLang="en-US" sz="3000" dirty="0">
                <a:latin typeface="Helvetica" pitchFamily="2" charset="0"/>
              </a:rPr>
              <a:t> </a:t>
            </a:r>
            <a:r>
              <a:rPr lang="en-US" altLang="zh-CN" sz="3000">
                <a:latin typeface="Helvetica" pitchFamily="2" charset="0"/>
              </a:rPr>
              <a:t>2021</a:t>
            </a:r>
            <a:endParaRPr lang="en-US" altLang="zh-CN" sz="3000" dirty="0">
              <a:latin typeface="Helvetica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6769" y="1930139"/>
            <a:ext cx="5233182" cy="2771336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06525" y="4710430"/>
            <a:ext cx="5233670" cy="1646555"/>
          </a:xfrm>
          <a:prstGeom prst="rect">
            <a:avLst/>
          </a:prstGeom>
          <a:solidFill>
            <a:schemeClr val="accent6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34623" y="3028527"/>
            <a:ext cx="4147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Computational</a:t>
            </a:r>
            <a:r>
              <a:rPr lang="zh-CN" altLang="en-US" sz="2800" dirty="0">
                <a:solidFill>
                  <a:schemeClr val="accent1"/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1"/>
                </a:solidFill>
                <a:latin typeface="Helvetica" pitchFamily="2" charset="0"/>
              </a:rPr>
              <a:t>modelling</a:t>
            </a:r>
            <a:endParaRPr lang="en-US" sz="2800" dirty="0">
              <a:solidFill>
                <a:schemeClr val="accent1"/>
              </a:solidFill>
              <a:latin typeface="Helvetica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34623" y="5104058"/>
            <a:ext cx="2427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Deep</a:t>
            </a:r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sz="2800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learning</a:t>
            </a:r>
            <a:endParaRPr lang="en-US" sz="2800" dirty="0">
              <a:solidFill>
                <a:schemeClr val="accent6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8264" y="3974596"/>
            <a:ext cx="422486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Add specific lectures for Neuroengineering</a:t>
            </a:r>
            <a:r>
              <a:rPr lang="zh-CN" altLang="en-US" sz="20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" pitchFamily="2" charset="0"/>
              </a:rPr>
              <a:t>techniques.</a:t>
            </a:r>
            <a:endParaRPr lang="en-US" sz="2000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8529" y="2799776"/>
            <a:ext cx="4168287" cy="5127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05233" y="5893593"/>
            <a:ext cx="1853412" cy="2245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48335" y="648970"/>
            <a:ext cx="1097216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latin typeface="Arial Bold" panose="020B0604020202020204" charset="0"/>
              </a:rPr>
              <a:t>《庄子·内篇·养生主第三》</a:t>
            </a:r>
            <a:endParaRPr lang="en-US" sz="3600" b="1">
              <a:latin typeface="Arial Bold" panose="020B0604020202020204" charset="0"/>
            </a:endParaRPr>
          </a:p>
          <a:p>
            <a:endParaRPr lang="en-US" sz="3600"/>
          </a:p>
          <a:p>
            <a:r>
              <a:rPr lang="en-US" sz="3600"/>
              <a:t>吾生也有涯，而知也无涯。</a:t>
            </a:r>
            <a:endParaRPr lang="en-US" sz="3600"/>
          </a:p>
          <a:p>
            <a:endParaRPr lang="en-US" sz="3600"/>
          </a:p>
          <a:p>
            <a:r>
              <a:rPr lang="en-US" sz="3600"/>
              <a:t>以有涯随无涯，殆已！已而为知者，殆而已矣！</a:t>
            </a:r>
            <a:endParaRPr lang="en-US" sz="3600"/>
          </a:p>
          <a:p>
            <a:endParaRPr lang="en-US" sz="3600"/>
          </a:p>
          <a:p>
            <a:r>
              <a:rPr lang="en-US" sz="3600"/>
              <a:t>为善无近名，为恶无近刑，缘督以为经，可以保身，可以全生，可以养亲，可以尽年。</a:t>
            </a:r>
            <a:endParaRPr 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463675" y="2583180"/>
            <a:ext cx="8500745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000">
                <a:latin typeface="Helvetica Regular" charset="0"/>
              </a:rPr>
              <a:t>大脑智能与人工智能的融合</a:t>
            </a:r>
            <a:endParaRPr lang="en-US" sz="3200">
              <a:latin typeface="Helvetica Regular" charset="0"/>
            </a:endParaRPr>
          </a:p>
          <a:p>
            <a:pPr algn="l"/>
            <a:endParaRPr lang="en-US" sz="3200"/>
          </a:p>
          <a:p>
            <a:pPr algn="l"/>
            <a:r>
              <a:rPr lang="en-US" sz="3200"/>
              <a:t>https://www.bilibili.com/video/BV1qL4y1s7V7</a:t>
            </a:r>
            <a:endParaRPr lang="en-US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33130" y="6356350"/>
            <a:ext cx="2743200" cy="365125"/>
          </a:xfrm>
        </p:spPr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5455" y="312420"/>
            <a:ext cx="114858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u="sng" dirty="0">
                <a:latin typeface="Helvetica" pitchFamily="2" charset="0"/>
              </a:rPr>
              <a:t>Machine</a:t>
            </a:r>
            <a:r>
              <a:rPr lang="zh-CN" altLang="en-US" sz="2800" u="sng" dirty="0">
                <a:latin typeface="Helvetica" pitchFamily="2" charset="0"/>
              </a:rPr>
              <a:t> </a:t>
            </a:r>
            <a:r>
              <a:rPr lang="en-US" altLang="zh-CN" sz="2800" u="sng" dirty="0">
                <a:latin typeface="Helvetica" pitchFamily="2" charset="0"/>
              </a:rPr>
              <a:t>Learning</a:t>
            </a:r>
            <a:r>
              <a:rPr lang="zh-CN" altLang="en-US" sz="2800" u="sng" dirty="0">
                <a:latin typeface="Helvetica" pitchFamily="2" charset="0"/>
              </a:rPr>
              <a:t> </a:t>
            </a:r>
            <a:r>
              <a:rPr lang="en-US" altLang="zh-CN" sz="2800" u="sng" dirty="0">
                <a:latin typeface="Helvetica" pitchFamily="2" charset="0"/>
              </a:rPr>
              <a:t>&amp;</a:t>
            </a:r>
            <a:r>
              <a:rPr lang="zh-CN" altLang="en-US" sz="2800" u="sng" dirty="0">
                <a:latin typeface="Helvetica" pitchFamily="2" charset="0"/>
              </a:rPr>
              <a:t> </a:t>
            </a:r>
            <a:r>
              <a:rPr lang="en-US" altLang="zh-CN" sz="2800" u="sng" dirty="0" err="1">
                <a:latin typeface="Helvetica" pitchFamily="2" charset="0"/>
              </a:rPr>
              <a:t>Medical Engineering Applications</a:t>
            </a:r>
            <a:r>
              <a:rPr lang="zh-CN" altLang="en-US" sz="2800" dirty="0">
                <a:latin typeface="Helvetica" pitchFamily="2" charset="0"/>
              </a:rPr>
              <a:t> </a:t>
            </a:r>
            <a:r>
              <a:rPr lang="en-US" altLang="zh-CN" sz="2800" dirty="0">
                <a:latin typeface="Helvetica" pitchFamily="2" charset="0"/>
              </a:rPr>
              <a:t>in </a:t>
            </a:r>
            <a:r>
              <a:rPr lang="en-US" altLang="zh-CN" sz="2800">
                <a:latin typeface="Helvetica" pitchFamily="2" charset="0"/>
              </a:rPr>
              <a:t>2022/2023</a:t>
            </a:r>
            <a:endParaRPr lang="en-US" altLang="zh-CN" sz="2800" dirty="0">
              <a:latin typeface="Helvetica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695" y="1287780"/>
            <a:ext cx="4328160" cy="531114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6010698" y="3103457"/>
            <a:ext cx="563816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Helvetica" pitchFamily="2" charset="0"/>
              </a:rPr>
              <a:t>This course focuses on machine learing.</a:t>
            </a:r>
            <a:endParaRPr lang="en-US" sz="2400" dirty="0">
              <a:solidFill>
                <a:schemeClr val="tx1"/>
              </a:solidFill>
              <a:highlight>
                <a:srgbClr val="FFFF00"/>
              </a:highlight>
              <a:latin typeface="Helvetica" pitchFamily="2" charset="0"/>
            </a:endParaRPr>
          </a:p>
          <a:p>
            <a:endParaRPr lang="en-US" sz="2400" dirty="0">
              <a:solidFill>
                <a:schemeClr val="tx1"/>
              </a:solidFill>
              <a:highlight>
                <a:srgbClr val="FFFF00"/>
              </a:highlight>
              <a:latin typeface="Helvetica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highlight>
                  <a:srgbClr val="FFFF00"/>
                </a:highlight>
                <a:latin typeface="Helvetica" pitchFamily="2" charset="0"/>
              </a:rPr>
              <a:t>Neural engineering is another course.</a:t>
            </a:r>
            <a:endParaRPr lang="en-US" sz="2400" dirty="0">
              <a:solidFill>
                <a:schemeClr val="tx1"/>
              </a:solidFill>
              <a:highlight>
                <a:srgbClr val="FFFF00"/>
              </a:highlight>
              <a:latin typeface="Helvetic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latin typeface="Helvetica" pitchFamily="2" charset="0"/>
              </a:rPr>
              <a:t>Goals</a:t>
            </a:r>
            <a:r>
              <a:rPr lang="zh-CN" altLang="en-US" sz="4000">
                <a:latin typeface="Helvetica" pitchFamily="2" charset="0"/>
              </a:rPr>
              <a:t> </a:t>
            </a:r>
            <a:r>
              <a:rPr lang="en-US" altLang="zh-CN" sz="4000">
                <a:latin typeface="Helvetica" pitchFamily="2" charset="0"/>
              </a:rPr>
              <a:t>of</a:t>
            </a:r>
            <a:r>
              <a:rPr lang="zh-CN" altLang="en-US" sz="4000">
                <a:latin typeface="Helvetica" pitchFamily="2" charset="0"/>
              </a:rPr>
              <a:t> </a:t>
            </a:r>
            <a:r>
              <a:rPr lang="en-US" sz="4000">
                <a:latin typeface="Helvetica" pitchFamily="2" charset="0"/>
              </a:rPr>
              <a:t>ML&amp;NE</a:t>
            </a:r>
            <a:endParaRPr lang="en-US" sz="4000">
              <a:latin typeface="Helvetica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188720"/>
            <a:ext cx="11353800" cy="553275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u="sng" dirty="0">
                <a:latin typeface="Helvetica" pitchFamily="2" charset="0"/>
              </a:rPr>
              <a:t>Learn</a:t>
            </a:r>
            <a:r>
              <a:rPr 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the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neural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basis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of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brain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intelligence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(how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brain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generates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intelligence)</a:t>
            </a:r>
            <a:endParaRPr lang="en-US" u="sng" dirty="0">
              <a:solidFill>
                <a:srgbClr val="FF0000"/>
              </a:solidFill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visual system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auditory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system</a:t>
            </a:r>
            <a:r>
              <a:rPr lang="en-US" dirty="0">
                <a:latin typeface="Helvetica" pitchFamily="2" charset="0"/>
              </a:rPr>
              <a:t> 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motor system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decision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making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…</a:t>
            </a:r>
            <a:endParaRPr lang="en-US" dirty="0">
              <a:latin typeface="Helvetica" pitchFamily="2" charset="0"/>
            </a:endParaRPr>
          </a:p>
          <a:p>
            <a:r>
              <a:rPr lang="en-US" altLang="zh-CN" u="sng" dirty="0">
                <a:latin typeface="Helvetica" pitchFamily="2" charset="0"/>
              </a:rPr>
              <a:t>L</a:t>
            </a:r>
            <a:r>
              <a:rPr lang="en-US" u="sng" dirty="0">
                <a:latin typeface="Helvetica" pitchFamily="2" charset="0"/>
              </a:rPr>
              <a:t>ear</a:t>
            </a:r>
            <a:r>
              <a:rPr lang="en-US" altLang="zh-CN" u="sng" dirty="0">
                <a:latin typeface="Helvetica" pitchFamily="2" charset="0"/>
              </a:rPr>
              <a:t>n</a:t>
            </a:r>
            <a:r>
              <a:rPr 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basic</a:t>
            </a:r>
            <a:r>
              <a:rPr 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algorithms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for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artificial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intelligence</a:t>
            </a:r>
            <a:r>
              <a:rPr lang="en-US" u="sng" dirty="0"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(how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machine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generates</a:t>
            </a:r>
            <a:r>
              <a:rPr lang="zh-CN" altLang="en-US" sz="2400" u="sng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intelligence)</a:t>
            </a:r>
            <a:endParaRPr lang="en-US" u="sng" dirty="0">
              <a:solidFill>
                <a:srgbClr val="FF0000"/>
              </a:solidFill>
              <a:latin typeface="Helvetica" pitchFamily="2" charset="0"/>
            </a:endParaRPr>
          </a:p>
          <a:p>
            <a:pPr lvl="1"/>
            <a:r>
              <a:rPr lang="en-US" altLang="zh-CN" sz="2500" dirty="0">
                <a:latin typeface="Helvetica" pitchFamily="2" charset="0"/>
              </a:rPr>
              <a:t>CNN</a:t>
            </a:r>
            <a:endParaRPr lang="en-US" sz="2500" dirty="0">
              <a:latin typeface="Helvetica" pitchFamily="2" charset="0"/>
            </a:endParaRPr>
          </a:p>
          <a:p>
            <a:pPr lvl="1"/>
            <a:r>
              <a:rPr lang="en-US" altLang="zh-CN" sz="2500" dirty="0">
                <a:latin typeface="Helvetica" pitchFamily="2" charset="0"/>
              </a:rPr>
              <a:t>RNN</a:t>
            </a:r>
            <a:endParaRPr lang="en-US" sz="2500" dirty="0">
              <a:latin typeface="Helvetica" pitchFamily="2" charset="0"/>
            </a:endParaRPr>
          </a:p>
          <a:p>
            <a:pPr lvl="1"/>
            <a:r>
              <a:rPr lang="en-US" altLang="zh-CN" sz="2500" dirty="0">
                <a:latin typeface="Helvetica" pitchFamily="2" charset="0"/>
              </a:rPr>
              <a:t>GAN</a:t>
            </a:r>
            <a:endParaRPr lang="en-US" altLang="zh-CN" sz="2500" dirty="0">
              <a:latin typeface="Helvetica" pitchFamily="2" charset="0"/>
            </a:endParaRPr>
          </a:p>
          <a:p>
            <a:pPr lvl="1"/>
            <a:r>
              <a:rPr lang="en-US" sz="2500" dirty="0">
                <a:latin typeface="Helvetica" pitchFamily="2" charset="0"/>
              </a:rPr>
              <a:t>…</a:t>
            </a:r>
            <a:endParaRPr lang="en-US" sz="2500" dirty="0">
              <a:latin typeface="Helvetica" pitchFamily="2" charset="0"/>
            </a:endParaRPr>
          </a:p>
          <a:p>
            <a:r>
              <a:rPr lang="en-US" altLang="zh-CN" u="sng" dirty="0">
                <a:latin typeface="Helvetica" pitchFamily="2" charset="0"/>
              </a:rPr>
              <a:t>Do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a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GB" u="sng" dirty="0">
                <a:latin typeface="Helvetica" pitchFamily="2" charset="0"/>
              </a:rPr>
              <a:t>course project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(to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bridge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BI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and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u="sng" dirty="0">
                <a:latin typeface="Helvetica" pitchFamily="2" charset="0"/>
              </a:rPr>
              <a:t>AI)</a:t>
            </a:r>
            <a:r>
              <a:rPr lang="en-GB" u="sng" dirty="0">
                <a:latin typeface="Helvetica" pitchFamily="2" charset="0"/>
              </a:rPr>
              <a:t> </a:t>
            </a:r>
            <a:endParaRPr lang="en-GB" u="sng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propose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project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to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solve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scientific/technical</a:t>
            </a:r>
            <a:r>
              <a:rPr lang="en-GB" dirty="0">
                <a:latin typeface="Helvetica" pitchFamily="2" charset="0"/>
              </a:rPr>
              <a:t> question 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use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some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AI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methods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your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data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make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course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presentation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b="1" dirty="0">
                <a:latin typeface="Helvetica" pitchFamily="2" charset="0"/>
              </a:rPr>
              <a:t>Poster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Day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(present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your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posters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in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front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of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the</a:t>
            </a:r>
            <a:r>
              <a:rPr lang="zh-CN" altLang="en-US" dirty="0">
                <a:latin typeface="Helvetica" pitchFamily="2" charset="0"/>
              </a:rPr>
              <a:t> 工学院南楼</a:t>
            </a:r>
            <a:r>
              <a:rPr lang="en-US" altLang="zh-CN" dirty="0">
                <a:latin typeface="Helvetica" pitchFamily="2" charset="0"/>
              </a:rPr>
              <a:t>5</a:t>
            </a:r>
            <a:r>
              <a:rPr lang="zh-CN" altLang="en-US" dirty="0">
                <a:latin typeface="Helvetica" pitchFamily="2" charset="0"/>
              </a:rPr>
              <a:t>楼</a:t>
            </a:r>
            <a:r>
              <a:rPr lang="en-US" altLang="zh-CN" dirty="0">
                <a:latin typeface="Helvetica" pitchFamily="2" charset="0"/>
              </a:rPr>
              <a:t>)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>
                <a:latin typeface="Helvetica" pitchFamily="2" charset="0"/>
              </a:rPr>
              <a:t>Goals</a:t>
            </a:r>
            <a:r>
              <a:rPr lang="zh-CN" altLang="en-US" sz="4000">
                <a:latin typeface="Helvetica" pitchFamily="2" charset="0"/>
              </a:rPr>
              <a:t> </a:t>
            </a:r>
            <a:r>
              <a:rPr lang="en-US" altLang="zh-CN" sz="4000">
                <a:latin typeface="Helvetica" pitchFamily="2" charset="0"/>
              </a:rPr>
              <a:t>of</a:t>
            </a:r>
            <a:r>
              <a:rPr lang="zh-CN" altLang="en-US" sz="4000">
                <a:latin typeface="Helvetica" pitchFamily="2" charset="0"/>
              </a:rPr>
              <a:t> </a:t>
            </a:r>
            <a:r>
              <a:rPr lang="en-US" sz="4000">
                <a:latin typeface="Helvetica" pitchFamily="2" charset="0"/>
              </a:rPr>
              <a:t>ML&amp;MEA</a:t>
            </a:r>
            <a:endParaRPr lang="en-US" sz="4000">
              <a:latin typeface="Helvetica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" y="1188720"/>
            <a:ext cx="11353800" cy="5532755"/>
          </a:xfrm>
        </p:spPr>
        <p:txBody>
          <a:bodyPr>
            <a:normAutofit fontScale="85000"/>
          </a:bodyPr>
          <a:lstStyle/>
          <a:p>
            <a:r>
              <a:rPr lang="en-US" altLang="zh-CN" u="sng" dirty="0">
                <a:latin typeface="Helvetica" pitchFamily="2" charset="0"/>
              </a:rPr>
              <a:t>Totally orientated </a:t>
            </a:r>
            <a:r>
              <a:rPr lang="en-US" u="sng" dirty="0">
                <a:latin typeface="Helvetica" pitchFamily="2" charset="0"/>
              </a:rPr>
              <a:t>to machine learning methods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(Basic ML theory and </a:t>
            </a:r>
            <a:r>
              <a:rPr lang="en-US" sz="2400" u="sng" dirty="0">
                <a:solidFill>
                  <a:srgbClr val="FF0000"/>
                </a:solidFill>
                <a:latin typeface="Helvetica" pitchFamily="2" charset="0"/>
              </a:rPr>
              <a:t>models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)</a:t>
            </a:r>
            <a:endParaRPr lang="en-US" u="sng" dirty="0">
              <a:solidFill>
                <a:srgbClr val="FF0000"/>
              </a:solidFill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Linear regression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Logistic regression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Support vector machine (SVM)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Clustering</a:t>
            </a:r>
            <a:endParaRPr lang="en-US" dirty="0">
              <a:latin typeface="Helvetica" pitchFamily="2" charset="0"/>
            </a:endParaRPr>
          </a:p>
          <a:p>
            <a:pPr lvl="1"/>
            <a:r>
              <a:rPr lang="en-US" dirty="0">
                <a:latin typeface="Helvetica" pitchFamily="2" charset="0"/>
              </a:rPr>
              <a:t>Dimensionality reduction 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Fully-connected Neural Network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solidFill>
                  <a:schemeClr val="accent6"/>
                </a:solidFill>
                <a:latin typeface="Helvetica" pitchFamily="2" charset="0"/>
              </a:rPr>
              <a:t>Convolutional neural network (CNN)</a:t>
            </a:r>
            <a:endParaRPr lang="en-US" dirty="0">
              <a:latin typeface="Helvetica" pitchFamily="2" charset="0"/>
            </a:endParaRPr>
          </a:p>
          <a:p>
            <a:r>
              <a:rPr lang="en-US" altLang="zh-CN" u="sng" dirty="0">
                <a:latin typeface="Helvetica" pitchFamily="2" charset="0"/>
              </a:rPr>
              <a:t>Programming, Implementation and Applications </a:t>
            </a:r>
            <a:r>
              <a:rPr lang="en-US" u="sng" dirty="0">
                <a:latin typeface="Helvetica" pitchFamily="2" charset="0"/>
              </a:rPr>
              <a:t> </a:t>
            </a:r>
            <a:r>
              <a:rPr lang="en-US" altLang="zh-CN" sz="2400" u="sng" dirty="0">
                <a:solidFill>
                  <a:srgbClr val="FF0000"/>
                </a:solidFill>
                <a:latin typeface="Helvetica" pitchFamily="2" charset="0"/>
              </a:rPr>
              <a:t>(Apply ML to medical engineering)</a:t>
            </a:r>
            <a:endParaRPr lang="en-US" u="sng" dirty="0">
              <a:solidFill>
                <a:srgbClr val="FF0000"/>
              </a:solidFill>
              <a:latin typeface="Helvetica" pitchFamily="2" charset="0"/>
            </a:endParaRPr>
          </a:p>
          <a:p>
            <a:pPr lvl="1"/>
            <a:r>
              <a:rPr lang="en-US" altLang="zh-CN" sz="2500" dirty="0">
                <a:latin typeface="Helvetica" pitchFamily="2" charset="0"/>
              </a:rPr>
              <a:t>Python programming</a:t>
            </a:r>
            <a:endParaRPr lang="en-US" altLang="zh-CN" sz="2500" dirty="0">
              <a:latin typeface="Helvetica" pitchFamily="2" charset="0"/>
            </a:endParaRPr>
          </a:p>
          <a:p>
            <a:pPr lvl="1"/>
            <a:r>
              <a:rPr lang="en-US" altLang="zh-CN" sz="2500" dirty="0">
                <a:latin typeface="Helvetica" pitchFamily="2" charset="0"/>
              </a:rPr>
              <a:t>Model Implementation </a:t>
            </a:r>
            <a:endParaRPr lang="en-US" altLang="zh-CN" sz="2500" dirty="0">
              <a:latin typeface="Helvetica" pitchFamily="2" charset="0"/>
            </a:endParaRPr>
          </a:p>
          <a:p>
            <a:pPr lvl="1"/>
            <a:r>
              <a:rPr lang="en-US" sz="2500" dirty="0">
                <a:latin typeface="Helvetica" pitchFamily="2" charset="0"/>
              </a:rPr>
              <a:t>Medical applications</a:t>
            </a:r>
            <a:endParaRPr lang="en-US" sz="2500" dirty="0">
              <a:latin typeface="Helvetica" pitchFamily="2" charset="0"/>
            </a:endParaRPr>
          </a:p>
          <a:p>
            <a:r>
              <a:rPr lang="en-US" u="sng" dirty="0">
                <a:latin typeface="Helvetica" pitchFamily="2" charset="0"/>
              </a:rPr>
              <a:t>Homeworks and Exams</a:t>
            </a:r>
            <a:r>
              <a:rPr lang="zh-CN" altLang="en-US" u="sng" dirty="0">
                <a:latin typeface="Helvetica" pitchFamily="2" charset="0"/>
              </a:rPr>
              <a:t> </a:t>
            </a:r>
            <a:r>
              <a:rPr lang="en-GB" u="sng" dirty="0">
                <a:latin typeface="Helvetica" pitchFamily="2" charset="0"/>
              </a:rPr>
              <a:t> </a:t>
            </a:r>
            <a:endParaRPr lang="en-GB" u="sng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Homeworks (including theory and coding)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A final exam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580630" cy="132588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>
                <a:latin typeface="Helvetica Bold" charset="0"/>
                <a:cs typeface="Helvetica Bold" charset="0"/>
              </a:rPr>
              <a:t>Logistics</a:t>
            </a:r>
            <a:endParaRPr lang="en-US" sz="4000" b="1">
              <a:latin typeface="Helvetica Bold" charset="0"/>
              <a:cs typeface="Helvetic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85704"/>
            <a:ext cx="11175610" cy="5535771"/>
          </a:xfrm>
        </p:spPr>
        <p:txBody>
          <a:bodyPr>
            <a:normAutofit fontScale="92500"/>
          </a:bodyPr>
          <a:lstStyle/>
          <a:p>
            <a:r>
              <a:rPr lang="en-US" altLang="zh-CN" b="1" dirty="0">
                <a:latin typeface="Helvetica Bold" charset="0"/>
                <a:cs typeface="Helvetica Bold" charset="0"/>
              </a:rPr>
              <a:t>Class</a:t>
            </a:r>
            <a:r>
              <a:rPr lang="zh-CN" altLang="en-US" b="1" dirty="0">
                <a:latin typeface="Helvetica Bold" charset="0"/>
                <a:cs typeface="Helvetica Bold" charset="0"/>
              </a:rPr>
              <a:t> </a:t>
            </a:r>
            <a:r>
              <a:rPr lang="en-US" altLang="zh-CN" b="1" dirty="0">
                <a:latin typeface="Helvetica Bold" charset="0"/>
                <a:cs typeface="Helvetica Bold" charset="0"/>
              </a:rPr>
              <a:t>hours:</a:t>
            </a:r>
            <a:r>
              <a:rPr lang="zh-CN" altLang="en-US" b="1" dirty="0">
                <a:latin typeface="Helvetica Bold" charset="0"/>
                <a:cs typeface="Helvetica Bold" charset="0"/>
              </a:rPr>
              <a:t> 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Tuesday,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10:20-12:10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(each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week,</a:t>
            </a:r>
            <a:r>
              <a:rPr lang="zh-CN" altLang="en-US" dirty="0">
                <a:latin typeface="Helvetica" pitchFamily="2" charset="0"/>
              </a:rPr>
              <a:t> 一教</a:t>
            </a:r>
            <a:r>
              <a:rPr lang="en-US" altLang="zh-CN" dirty="0">
                <a:latin typeface="Helvetica" pitchFamily="2" charset="0"/>
              </a:rPr>
              <a:t>406)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Thursday,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Helvetica" pitchFamily="2" charset="0"/>
              </a:rPr>
              <a:t>19:00-20:50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" pitchFamily="2" charset="0"/>
              </a:rPr>
              <a:t>(odd </a:t>
            </a:r>
            <a:r>
              <a:rPr lang="en-US" altLang="zh-CN" dirty="0">
                <a:latin typeface="Helvetica" pitchFamily="2" charset="0"/>
              </a:rPr>
              <a:t>weeks,</a:t>
            </a:r>
            <a:r>
              <a:rPr lang="zh-CN" altLang="en-US" dirty="0">
                <a:latin typeface="Helvetica" pitchFamily="2" charset="0"/>
              </a:rPr>
              <a:t> 一教</a:t>
            </a:r>
            <a:r>
              <a:rPr lang="en-US" altLang="zh-CN" dirty="0">
                <a:latin typeface="Helvetica" pitchFamily="2" charset="0"/>
              </a:rPr>
              <a:t>406)</a:t>
            </a:r>
            <a:endParaRPr lang="en-US" altLang="zh-CN" dirty="0">
              <a:latin typeface="Helvetica" pitchFamily="2" charset="0"/>
            </a:endParaRPr>
          </a:p>
          <a:p>
            <a:endParaRPr lang="en-US" altLang="zh-CN" sz="1600" dirty="0">
              <a:latin typeface="Helvetica" pitchFamily="2" charset="0"/>
            </a:endParaRPr>
          </a:p>
          <a:p>
            <a:r>
              <a:rPr lang="en-US" altLang="zh-CN" b="1" dirty="0">
                <a:latin typeface="Helvetica Bold" charset="0"/>
                <a:cs typeface="Helvetica Bold" charset="0"/>
              </a:rPr>
              <a:t>Lecturer</a:t>
            </a:r>
            <a:r>
              <a:rPr lang="en-US" altLang="zh-CN" dirty="0">
                <a:latin typeface="Helvetica" pitchFamily="2" charset="0"/>
              </a:rPr>
              <a:t>: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Quanying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Liu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</a:t>
            </a:r>
            <a:r>
              <a:rPr lang="zh-CN" altLang="en-US" dirty="0">
                <a:latin typeface="Helvetica" pitchFamily="2" charset="0"/>
              </a:rPr>
              <a:t>刘泉影</a:t>
            </a:r>
            <a:r>
              <a:rPr lang="en-US" altLang="zh-CN" dirty="0">
                <a:latin typeface="Helvetica" pitchFamily="2" charset="0"/>
              </a:rPr>
              <a:t>)</a:t>
            </a:r>
            <a:endParaRPr lang="en-US" altLang="zh-CN" dirty="0"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Helvetica" pitchFamily="2" charset="0"/>
              </a:rPr>
              <a:t>My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Office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hours: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Tuesday,</a:t>
            </a:r>
            <a:r>
              <a:rPr lang="zh-CN" alt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13:00-14:00</a:t>
            </a:r>
            <a:r>
              <a:rPr lang="en-US" altLang="zh-CN" sz="2200" dirty="0">
                <a:latin typeface="Helvetica" pitchFamily="2" charset="0"/>
              </a:rPr>
              <a:t>,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Engineering building South </a:t>
            </a:r>
            <a:r>
              <a:rPr lang="en-US" altLang="zh-CN" sz="2200" dirty="0">
                <a:latin typeface="Helvetica" pitchFamily="2" charset="0"/>
              </a:rPr>
              <a:t>(</a:t>
            </a:r>
            <a:r>
              <a:rPr lang="zh-CN" altLang="en-US" sz="2200" dirty="0">
                <a:latin typeface="Helvetica" pitchFamily="2" charset="0"/>
              </a:rPr>
              <a:t>工学院南楼</a:t>
            </a:r>
            <a:r>
              <a:rPr lang="en-US" altLang="zh-CN" sz="2200" dirty="0">
                <a:latin typeface="Helvetica" pitchFamily="2" charset="0"/>
              </a:rPr>
              <a:t>)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535</a:t>
            </a:r>
            <a:endParaRPr lang="en-US" altLang="zh-CN" sz="2200" dirty="0"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altLang="zh-CN" sz="2200" dirty="0">
                <a:latin typeface="Helvetica" pitchFamily="2" charset="0"/>
              </a:rPr>
              <a:t>Lunch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hours: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Please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send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</a:t>
            </a:r>
            <a:r>
              <a:rPr lang="zh-CN" alt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email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to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make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an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appointment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latin typeface="Helvetica" pitchFamily="2" charset="0"/>
              </a:rPr>
              <a:t>for</a:t>
            </a:r>
            <a:r>
              <a:rPr lang="zh-CN" altLang="en-US" sz="2200" dirty="0"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having</a:t>
            </a:r>
            <a:r>
              <a:rPr lang="zh-CN" alt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lunch</a:t>
            </a:r>
            <a:r>
              <a:rPr lang="zh-CN" altLang="en-US" sz="2200" dirty="0">
                <a:solidFill>
                  <a:srgbClr val="FF0000"/>
                </a:solidFill>
                <a:latin typeface="Helvetica" pitchFamily="2" charset="0"/>
              </a:rPr>
              <a:t> </a:t>
            </a:r>
            <a:r>
              <a:rPr lang="en-US" altLang="zh-CN" sz="2200" dirty="0">
                <a:solidFill>
                  <a:srgbClr val="FF0000"/>
                </a:solidFill>
                <a:latin typeface="Helvetica" pitchFamily="2" charset="0"/>
              </a:rPr>
              <a:t>together</a:t>
            </a:r>
            <a:r>
              <a:rPr lang="en-US" altLang="zh-CN" sz="2200" dirty="0">
                <a:latin typeface="Helvetica" pitchFamily="2" charset="0"/>
              </a:rPr>
              <a:t>.</a:t>
            </a:r>
            <a:endParaRPr lang="en-US" altLang="zh-CN" sz="2200" dirty="0">
              <a:latin typeface="Helvetica" pitchFamily="2" charset="0"/>
            </a:endParaRPr>
          </a:p>
          <a:p>
            <a:endParaRPr lang="en-US" sz="1800" dirty="0">
              <a:latin typeface="Helvetica" pitchFamily="2" charset="0"/>
            </a:endParaRPr>
          </a:p>
          <a:p>
            <a:r>
              <a:rPr lang="en-US" altLang="zh-CN" b="1" dirty="0">
                <a:latin typeface="Helvetica Bold" charset="0"/>
                <a:cs typeface="Helvetica Bold" charset="0"/>
              </a:rPr>
              <a:t>Textbook</a:t>
            </a:r>
            <a:endParaRPr lang="en-US" sz="2100" dirty="0">
              <a:latin typeface="Helvetica" pitchFamily="2" charset="0"/>
            </a:endParaRPr>
          </a:p>
          <a:p>
            <a:pPr marL="457200" lvl="2">
              <a:lnSpc>
                <a:spcPct val="120000"/>
              </a:lnSpc>
            </a:pPr>
            <a:r>
              <a:rPr lang="en-US" sz="2100" u="sng" dirty="0">
                <a:latin typeface="Helvetica" pitchFamily="2" charset="0"/>
                <a:sym typeface="+mn-ea"/>
              </a:rPr>
              <a:t>Pattern Recognition and Machine Learning, by Christopher M. Bishop</a:t>
            </a:r>
            <a:endParaRPr lang="en-US" altLang="zh-CN" sz="2100" dirty="0">
              <a:latin typeface="Helvetica" pitchFamily="2" charset="0"/>
            </a:endParaRPr>
          </a:p>
          <a:p>
            <a:pPr lvl="0">
              <a:lnSpc>
                <a:spcPct val="120000"/>
              </a:lnSpc>
            </a:pPr>
            <a:r>
              <a:rPr lang="en-US" altLang="zh-CN" sz="2450" b="1" dirty="0">
                <a:latin typeface="Helvetica Bold" charset="0"/>
                <a:cs typeface="Helvetica Bold" charset="0"/>
                <a:sym typeface="+mn-ea"/>
              </a:rPr>
              <a:t>Reading materials (for extra learning)</a:t>
            </a:r>
            <a:endParaRPr lang="en-US" altLang="zh-CN" sz="2450" u="sng" dirty="0">
              <a:latin typeface="Helvetica" pitchFamily="2" charset="0"/>
            </a:endParaRPr>
          </a:p>
          <a:p>
            <a:pPr lvl="1">
              <a:lnSpc>
                <a:spcPct val="120000"/>
              </a:lnSpc>
            </a:pPr>
            <a:r>
              <a:rPr lang="en-US" sz="2100" u="sng" dirty="0">
                <a:latin typeface="Helvetica" pitchFamily="2" charset="0"/>
              </a:rPr>
              <a:t>Machine Learning: A Probabilistic Perspective</a:t>
            </a:r>
            <a:r>
              <a:rPr lang="en-US" sz="2100" dirty="0">
                <a:latin typeface="Helvetica" pitchFamily="2" charset="0"/>
              </a:rPr>
              <a:t>, by Kevin P. Murphy</a:t>
            </a:r>
            <a:endParaRPr lang="en-US" altLang="zh-CN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2140" y="1793874"/>
            <a:ext cx="1001139" cy="10011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27744" y="1209275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Helvetica" pitchFamily="2" charset="0"/>
              </a:rPr>
              <a:t>NCC</a:t>
            </a:r>
            <a:r>
              <a:rPr lang="zh-CN" altLang="en-US" sz="1600" dirty="0">
                <a:solidFill>
                  <a:schemeClr val="tx1"/>
                </a:solidFill>
                <a:latin typeface="Helvetica" pitchFamily="2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Helvetica" pitchFamily="2" charset="0"/>
              </a:rPr>
              <a:t>lab</a:t>
            </a:r>
            <a:endParaRPr lang="en-US" altLang="zh-CN" sz="1600" dirty="0">
              <a:solidFill>
                <a:schemeClr val="tx1"/>
              </a:solidFill>
              <a:latin typeface="Helvetica" pitchFamily="2" charset="0"/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Helvetica" pitchFamily="2" charset="0"/>
              </a:rPr>
              <a:t>微信公众号</a:t>
            </a:r>
            <a:endParaRPr lang="zh-CN" altLang="en-US" sz="1600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5" name="图形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6440" y="-417830"/>
            <a:ext cx="3845560" cy="168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098143"/>
            <a:ext cx="10515600" cy="5301274"/>
          </a:xfrm>
        </p:spPr>
        <p:txBody>
          <a:bodyPr>
            <a:normAutofit lnSpcReduction="20000"/>
          </a:bodyPr>
          <a:lstStyle/>
          <a:p>
            <a:pPr lvl="1"/>
            <a:endParaRPr lang="en-US" altLang="zh-CN" sz="1200" dirty="0">
              <a:latin typeface="Helvetica" pitchFamily="2" charset="0"/>
            </a:endParaRPr>
          </a:p>
          <a:p>
            <a:r>
              <a:rPr lang="en-US" altLang="zh-CN" b="1" dirty="0">
                <a:latin typeface="Helvetica Bold" charset="0"/>
                <a:cs typeface="Helvetica Bold" charset="0"/>
              </a:rPr>
              <a:t>TAs: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dirty="0" err="1">
                <a:latin typeface="Helvetica" pitchFamily="2" charset="0"/>
              </a:rPr>
              <a:t>Junjie Yu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(</a:t>
            </a:r>
            <a:r>
              <a:rPr lang="zh-CN" altLang="en-US" dirty="0">
                <a:latin typeface="Helvetica" pitchFamily="2" charset="0"/>
              </a:rPr>
              <a:t>余俊杰</a:t>
            </a:r>
            <a:r>
              <a:rPr lang="en-US" altLang="zh-CN" dirty="0">
                <a:latin typeface="Helvetica" pitchFamily="2" charset="0"/>
              </a:rPr>
              <a:t>)</a:t>
            </a:r>
            <a:endParaRPr lang="en-US" altLang="zh-CN" dirty="0">
              <a:latin typeface="Helvetica" pitchFamily="2" charset="0"/>
            </a:endParaRPr>
          </a:p>
          <a:p>
            <a:pPr lvl="1"/>
            <a:r>
              <a:rPr lang="en-US" altLang="zh-CN" dirty="0">
                <a:latin typeface="Helvetica" pitchFamily="2" charset="0"/>
              </a:rPr>
              <a:t>Menglong Zhang (</a:t>
            </a:r>
            <a:r>
              <a:rPr lang="zh-CN" altLang="en-US" dirty="0">
                <a:latin typeface="Helvetica" pitchFamily="2" charset="0"/>
              </a:rPr>
              <a:t>张梦龙</a:t>
            </a:r>
            <a:r>
              <a:rPr lang="en-US" altLang="zh-CN" dirty="0">
                <a:latin typeface="Helvetica" pitchFamily="2" charset="0"/>
              </a:rPr>
              <a:t>)</a:t>
            </a:r>
            <a:endParaRPr lang="en-US" altLang="zh-CN" dirty="0">
              <a:latin typeface="Helvetica" pitchFamily="2" charset="0"/>
            </a:endParaRPr>
          </a:p>
          <a:p>
            <a:pPr lvl="1"/>
            <a:endParaRPr lang="en-US" altLang="zh-CN" sz="1400" dirty="0">
              <a:latin typeface="Helvetica" pitchFamily="2" charset="0"/>
            </a:endParaRPr>
          </a:p>
          <a:p>
            <a:r>
              <a:rPr lang="en-US" altLang="zh-CN" b="1" dirty="0">
                <a:latin typeface="Helvetica Bold" charset="0"/>
                <a:cs typeface="Helvetica Bold" charset="0"/>
              </a:rPr>
              <a:t>Prerequisits</a:t>
            </a:r>
            <a:endParaRPr lang="en-US" altLang="zh-CN" b="1" dirty="0">
              <a:latin typeface="Helvetica Bold" charset="0"/>
              <a:cs typeface="Helvetica Bold" charset="0"/>
            </a:endParaRPr>
          </a:p>
          <a:p>
            <a:pPr lvl="1"/>
            <a:r>
              <a:rPr lang="en-US" altLang="zh-CN" dirty="0" err="1">
                <a:latin typeface="Helvetica" pitchFamily="2" charset="0"/>
                <a:sym typeface="+mn-ea"/>
              </a:rPr>
              <a:t>Basic linear algebra</a:t>
            </a:r>
            <a:endParaRPr lang="zh-CN" altLang="en-US" dirty="0">
              <a:latin typeface="Helvetica" pitchFamily="2" charset="0"/>
              <a:sym typeface="+mn-ea"/>
            </a:endParaRPr>
          </a:p>
          <a:p>
            <a:pPr lvl="1"/>
            <a:r>
              <a:rPr lang="en-US" altLang="zh-CN" dirty="0">
                <a:latin typeface="Helvetica" pitchFamily="2" charset="0"/>
                <a:sym typeface="+mn-ea"/>
              </a:rPr>
              <a:t>Basic probability</a:t>
            </a:r>
            <a:endParaRPr lang="en-US" altLang="zh-CN" dirty="0">
              <a:latin typeface="Helvetica" pitchFamily="2" charset="0"/>
              <a:sym typeface="+mn-ea"/>
            </a:endParaRPr>
          </a:p>
          <a:p>
            <a:pPr lvl="1"/>
            <a:endParaRPr lang="en-US" altLang="zh-CN" b="1" dirty="0">
              <a:latin typeface="Helvetica Bold" charset="0"/>
              <a:cs typeface="Helvetica Bold" charset="0"/>
            </a:endParaRPr>
          </a:p>
          <a:p>
            <a:r>
              <a:rPr lang="en-US" altLang="zh-CN" b="1" dirty="0">
                <a:latin typeface="Helvetica Bold" charset="0"/>
                <a:cs typeface="Helvetica Bold" charset="0"/>
              </a:rPr>
              <a:t>Scoring:</a:t>
            </a:r>
            <a:endParaRPr lang="en-US" altLang="zh-CN" dirty="0"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Helvetica" pitchFamily="2" charset="0"/>
              </a:rPr>
              <a:t>30%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Quiz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the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class</a:t>
            </a:r>
            <a:r>
              <a:rPr lang="zh-CN" altLang="en-US" dirty="0">
                <a:latin typeface="Helvetica" pitchFamily="2" charset="0"/>
              </a:rPr>
              <a:t> </a:t>
            </a:r>
            <a:endParaRPr lang="zh-CN" altLang="en-US" dirty="0">
              <a:latin typeface="Helvetica" pitchFamily="2" charset="0"/>
            </a:endParaRPr>
          </a:p>
          <a:p>
            <a:pPr marL="914400" lvl="2" indent="0">
              <a:buNone/>
            </a:pPr>
            <a:r>
              <a:rPr lang="en-US" altLang="zh-CN" dirty="0">
                <a:latin typeface="Helvetica" pitchFamily="2" charset="0"/>
              </a:rPr>
              <a:t>Please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attend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the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class!</a:t>
            </a:r>
            <a:endParaRPr lang="en-US" altLang="zh-CN" dirty="0"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Helvetica" pitchFamily="2" charset="0"/>
              </a:rPr>
              <a:t>40%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Homework sets</a:t>
            </a:r>
            <a:endParaRPr lang="en-US" altLang="zh-CN" dirty="0">
              <a:latin typeface="Helvetica" pitchFamily="2" charset="0"/>
            </a:endParaRPr>
          </a:p>
          <a:p>
            <a:pPr marL="914400" lvl="2" indent="0">
              <a:buNone/>
            </a:pPr>
            <a:r>
              <a:rPr lang="en-US" dirty="0">
                <a:latin typeface="Helvetica" pitchFamily="2" charset="0"/>
                <a:sym typeface="+mn-ea"/>
              </a:rPr>
              <a:t>A homework set includes two parts (theory and coding)</a:t>
            </a:r>
            <a:endParaRPr lang="en-US" altLang="zh-CN" b="1" dirty="0"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altLang="zh-CN" b="1" dirty="0">
                <a:latin typeface="Helvetica" pitchFamily="2" charset="0"/>
              </a:rPr>
              <a:t>30%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Final Exam</a:t>
            </a:r>
            <a:endParaRPr lang="en-US" dirty="0">
              <a:latin typeface="Helvetica" pitchFamily="2" charset="0"/>
            </a:endParaRPr>
          </a:p>
          <a:p>
            <a:pPr marL="457200" lvl="1" indent="0">
              <a:buNone/>
            </a:pPr>
            <a:r>
              <a:rPr lang="en-US" altLang="zh-CN" dirty="0">
                <a:latin typeface="Helvetica" pitchFamily="2" charset="0"/>
              </a:rPr>
              <a:t>	</a:t>
            </a:r>
            <a:r>
              <a:rPr lang="en-US" sz="2000" dirty="0">
                <a:latin typeface="Helvetica" pitchFamily="2" charset="0"/>
                <a:sym typeface="+mn-ea"/>
              </a:rPr>
              <a:t>Not hard</a:t>
            </a:r>
            <a:endParaRPr lang="en-US" altLang="zh-CN" sz="2000" dirty="0">
              <a:latin typeface="Helvetica" pitchFamily="2" charset="0"/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285D2-C07C-774E-9D8F-A11C03256130}" type="slidenum">
              <a:rPr lang="en-US" smtClean="0"/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22141" y="1326029"/>
            <a:ext cx="1706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Helvetica" pitchFamily="2" charset="0"/>
              </a:rPr>
              <a:t>工学院南楼</a:t>
            </a:r>
            <a:r>
              <a:rPr lang="en-US" altLang="zh-CN" dirty="0">
                <a:latin typeface="Helvetica" pitchFamily="2" charset="0"/>
              </a:rPr>
              <a:t>541</a:t>
            </a:r>
            <a:endParaRPr lang="en-US" altLang="zh-CN" dirty="0">
              <a:latin typeface="Helvetica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188658" y="3105447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余俊杰</a:t>
            </a:r>
            <a:endParaRPr lang="zh-CN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0"/>
            <a:ext cx="7580630" cy="1325880"/>
          </a:xfrm>
        </p:spPr>
        <p:txBody>
          <a:bodyPr>
            <a:normAutofit/>
          </a:bodyPr>
          <a:p>
            <a:pPr algn="ctr"/>
            <a:r>
              <a:rPr lang="en-US" altLang="zh-CN" sz="4000" b="1">
                <a:latin typeface="Helvetica Bold" charset="0"/>
                <a:cs typeface="Helvetica Bold" charset="0"/>
              </a:rPr>
              <a:t>Logistics</a:t>
            </a:r>
            <a:endParaRPr lang="en-US" altLang="zh-CN" sz="4000" b="1">
              <a:latin typeface="Helvetica Bold" charset="0"/>
              <a:cs typeface="Helvetica Bol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57693" y="3105447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zh-CN" altLang="en-US" dirty="0"/>
              <a:t>张梦龙</a:t>
            </a:r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5583" r="5583"/>
          <a:stretch>
            <a:fillRect/>
          </a:stretch>
        </p:blipFill>
        <p:spPr>
          <a:xfrm>
            <a:off x="5063490" y="1845310"/>
            <a:ext cx="1118870" cy="1259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1845310"/>
            <a:ext cx="943610" cy="1259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t="11769" r="16" b="21500"/>
          <a:stretch>
            <a:fillRect/>
          </a:stretch>
        </p:blipFill>
        <p:spPr>
          <a:xfrm>
            <a:off x="8199755" y="1823085"/>
            <a:ext cx="3855085" cy="4576445"/>
          </a:xfrm>
          <a:prstGeom prst="rect">
            <a:avLst/>
          </a:prstGeom>
        </p:spPr>
      </p:pic>
      <p:pic>
        <p:nvPicPr>
          <p:cNvPr id="11" name="图形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6440" y="-417830"/>
            <a:ext cx="3845560" cy="168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2" grpId="1"/>
      <p:bldP spid="12" grpId="2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6305" y="2394585"/>
            <a:ext cx="102450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rgbClr val="EB6D2E"/>
                </a:solidFill>
                <a:latin typeface="Helvetica" pitchFamily="2" charset="0"/>
              </a:rPr>
              <a:t>Why are you interested in machine learning?</a:t>
            </a:r>
            <a:endParaRPr lang="en-US" sz="4000" b="1" dirty="0">
              <a:solidFill>
                <a:srgbClr val="EB6D2E"/>
              </a:solidFill>
              <a:latin typeface="Helvetica" pitchFamily="2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6305" y="882650"/>
            <a:ext cx="99631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800" b="1"/>
              <a:t>Q1</a:t>
            </a:r>
            <a:endParaRPr lang="en-US" sz="4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6603</Words>
  <Application>WPS Writer</Application>
  <PresentationFormat>Widescreen</PresentationFormat>
  <Paragraphs>411</Paragraphs>
  <Slides>31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60" baseType="lpstr">
      <vt:lpstr>Arial</vt:lpstr>
      <vt:lpstr>宋体</vt:lpstr>
      <vt:lpstr>Wingdings</vt:lpstr>
      <vt:lpstr>Helvetica</vt:lpstr>
      <vt:lpstr>Helvetica Bold</vt:lpstr>
      <vt:lpstr>STXingkai</vt:lpstr>
      <vt:lpstr>宋体-简</vt:lpstr>
      <vt:lpstr>Brush Script MT</vt:lpstr>
      <vt:lpstr>Bodoni 72 Smallcaps Book</vt:lpstr>
      <vt:lpstr>Helvetica Regular</vt:lpstr>
      <vt:lpstr>Helvetica Neue</vt:lpstr>
      <vt:lpstr>Times New Roman</vt:lpstr>
      <vt:lpstr>Calibri Light</vt:lpstr>
      <vt:lpstr>等线 Light</vt:lpstr>
      <vt:lpstr>汉仪中等线KW</vt:lpstr>
      <vt:lpstr>Arial Regular</vt:lpstr>
      <vt:lpstr>Heiti SC Medium</vt:lpstr>
      <vt:lpstr>Heiti SC Medium</vt:lpstr>
      <vt:lpstr>Arial Bold</vt:lpstr>
      <vt:lpstr>等线</vt:lpstr>
      <vt:lpstr>Calibri</vt:lpstr>
      <vt:lpstr>微软雅黑</vt:lpstr>
      <vt:lpstr>汉仪旗黑</vt:lpstr>
      <vt:lpstr>宋体</vt:lpstr>
      <vt:lpstr>Arial Unicode MS</vt:lpstr>
      <vt:lpstr>汉仪书宋二KW</vt:lpstr>
      <vt:lpstr>等线 Light</vt:lpstr>
      <vt:lpstr>Office Theme</vt:lpstr>
      <vt:lpstr>1_Office Theme</vt:lpstr>
      <vt:lpstr>Machine Learning and Medical Engineering Applications 机器学习与医学工程应用</vt:lpstr>
      <vt:lpstr>PowerPoint 演示文稿</vt:lpstr>
      <vt:lpstr>PowerPoint 演示文稿</vt:lpstr>
      <vt:lpstr>PowerPoint 演示文稿</vt:lpstr>
      <vt:lpstr>Goals of ML&amp;NE</vt:lpstr>
      <vt:lpstr>Goals of ML&amp;MEA</vt:lpstr>
      <vt:lpstr>Logistics</vt:lpstr>
      <vt:lpstr>Logistics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Categories of Machine Learning</vt:lpstr>
      <vt:lpstr>3 Key Components of Machine Learning</vt:lpstr>
      <vt:lpstr>Examples (regression)</vt:lpstr>
      <vt:lpstr>Examples (classification)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and Neuroengineering</dc:title>
  <dc:creator>Liu, Quanying</dc:creator>
  <cp:lastModifiedBy>Quanying Liu</cp:lastModifiedBy>
  <cp:revision>235</cp:revision>
  <dcterms:created xsi:type="dcterms:W3CDTF">2024-02-19T16:07:24Z</dcterms:created>
  <dcterms:modified xsi:type="dcterms:W3CDTF">2024-02-19T16:07:24Z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1033-5.5.1.7991</vt:lpwstr>
  </property>
  <property fmtid="{D5CDD505-2E9C-101B-9397-08002B2CF9AE}" pid="3" name="ICV">
    <vt:lpwstr>AD5FBD8F318C3F1F046FD365111E4CD9_42</vt:lpwstr>
  </property>
</Properties>
</file>